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59" r:id="rId5"/>
    <p:sldId id="305" r:id="rId6"/>
    <p:sldId id="304" r:id="rId7"/>
    <p:sldId id="260" r:id="rId8"/>
    <p:sldId id="261" r:id="rId9"/>
    <p:sldId id="306" r:id="rId10"/>
    <p:sldId id="307" r:id="rId11"/>
    <p:sldId id="308" r:id="rId12"/>
    <p:sldId id="262" r:id="rId13"/>
    <p:sldId id="317" r:id="rId14"/>
    <p:sldId id="263" r:id="rId15"/>
    <p:sldId id="264" r:id="rId16"/>
    <p:sldId id="265" r:id="rId17"/>
    <p:sldId id="318" r:id="rId18"/>
    <p:sldId id="266" r:id="rId19"/>
    <p:sldId id="269" r:id="rId20"/>
    <p:sldId id="267" r:id="rId21"/>
    <p:sldId id="268" r:id="rId22"/>
    <p:sldId id="270" r:id="rId23"/>
    <p:sldId id="271" r:id="rId24"/>
    <p:sldId id="272" r:id="rId25"/>
    <p:sldId id="273" r:id="rId26"/>
    <p:sldId id="309" r:id="rId27"/>
    <p:sldId id="274" r:id="rId28"/>
    <p:sldId id="319" r:id="rId29"/>
    <p:sldId id="275" r:id="rId30"/>
    <p:sldId id="320" r:id="rId31"/>
    <p:sldId id="276" r:id="rId32"/>
    <p:sldId id="277" r:id="rId33"/>
    <p:sldId id="279" r:id="rId34"/>
    <p:sldId id="295" r:id="rId35"/>
    <p:sldId id="278" r:id="rId36"/>
    <p:sldId id="280" r:id="rId37"/>
    <p:sldId id="281" r:id="rId38"/>
    <p:sldId id="282" r:id="rId39"/>
    <p:sldId id="283" r:id="rId40"/>
    <p:sldId id="284" r:id="rId41"/>
    <p:sldId id="285" r:id="rId42"/>
    <p:sldId id="310" r:id="rId43"/>
    <p:sldId id="311" r:id="rId44"/>
    <p:sldId id="312" r:id="rId45"/>
    <p:sldId id="286" r:id="rId46"/>
    <p:sldId id="313" r:id="rId47"/>
    <p:sldId id="287" r:id="rId48"/>
    <p:sldId id="288" r:id="rId49"/>
    <p:sldId id="289" r:id="rId50"/>
    <p:sldId id="290" r:id="rId51"/>
    <p:sldId id="291" r:id="rId52"/>
    <p:sldId id="292" r:id="rId53"/>
    <p:sldId id="293" r:id="rId54"/>
    <p:sldId id="294" r:id="rId55"/>
    <p:sldId id="296" r:id="rId56"/>
    <p:sldId id="297" r:id="rId57"/>
    <p:sldId id="298" r:id="rId58"/>
    <p:sldId id="299" r:id="rId59"/>
    <p:sldId id="300" r:id="rId60"/>
    <p:sldId id="301" r:id="rId61"/>
    <p:sldId id="314" r:id="rId62"/>
    <p:sldId id="315" r:id="rId63"/>
    <p:sldId id="302" r:id="rId64"/>
    <p:sldId id="316" r:id="rId65"/>
    <p:sldId id="303" r:id="rId66"/>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BBB59"/>
    <a:srgbClr val="FFFFFF"/>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581"/>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71A72-A458-4CD1-B850-2B97E7B0B718}" type="datetimeFigureOut">
              <a:rPr lang="it-IT" smtClean="0"/>
              <a:pPr/>
              <a:t>18/10/2020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2E93E-947A-4AF0-81F6-5F6E547671E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32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43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44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45</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46</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49</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50</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53</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54</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55</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56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34</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57</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58</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60</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61</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62</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63</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64</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65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36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37</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38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39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40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41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F02E93E-947A-4AF0-81F6-5F6E547671EE}" type="slidenum">
              <a:rPr lang="it-IT" smtClean="0"/>
              <a:pPr/>
              <a:t>42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2B4858-A55D-4F23-9E28-E5C8709CFACD}" type="datetimeFigureOut">
              <a:rPr lang="it-IT" smtClean="0"/>
              <a:pPr/>
              <a:t>18/10/2020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980F86-5C02-43E3-8197-ECA6B9E138F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D2B4858-A55D-4F23-9E28-E5C8709CFACD}" type="datetimeFigureOut">
              <a:rPr lang="it-IT" smtClean="0"/>
              <a:pPr/>
              <a:t>18/10/2020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980F86-5C02-43E3-8197-ECA6B9E138F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bYJhWmiX4W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500048"/>
            <a:ext cx="7772400" cy="1102519"/>
          </a:xfrm>
        </p:spPr>
        <p:txBody>
          <a:bodyPr/>
          <a:lstStyle/>
          <a:p>
            <a:r>
              <a:rPr lang="it-IT" dirty="0" smtClean="0"/>
              <a:t>La Grande guerra</a:t>
            </a:r>
            <a:endParaRPr lang="it-IT" dirty="0"/>
          </a:p>
        </p:txBody>
      </p:sp>
      <p:pic>
        <p:nvPicPr>
          <p:cNvPr id="11266" name="Picture 2" descr="Visualizza immagine di origine"/>
          <p:cNvPicPr>
            <a:picLocks noChangeAspect="1" noChangeArrowheads="1" noCrop="1"/>
          </p:cNvPicPr>
          <p:nvPr/>
        </p:nvPicPr>
        <p:blipFill>
          <a:blip r:embed="rId2" cstate="print"/>
          <a:srcRect/>
          <a:stretch>
            <a:fillRect/>
          </a:stretch>
        </p:blipFill>
        <p:spPr bwMode="auto">
          <a:xfrm>
            <a:off x="2428860" y="1785932"/>
            <a:ext cx="4264025" cy="2667000"/>
          </a:xfrm>
          <a:prstGeom prst="rect">
            <a:avLst/>
          </a:prstGeom>
          <a:noFill/>
        </p:spPr>
      </p:pic>
      <p:sp>
        <p:nvSpPr>
          <p:cNvPr id="5" name="CasellaDiTesto 4"/>
          <p:cNvSpPr txBox="1"/>
          <p:nvPr/>
        </p:nvSpPr>
        <p:spPr>
          <a:xfrm>
            <a:off x="642910" y="2643188"/>
            <a:ext cx="1500198" cy="523220"/>
          </a:xfrm>
          <a:prstGeom prst="rect">
            <a:avLst/>
          </a:prstGeom>
          <a:noFill/>
        </p:spPr>
        <p:txBody>
          <a:bodyPr wrap="square" rtlCol="0">
            <a:spAutoFit/>
          </a:bodyPr>
          <a:lstStyle/>
          <a:p>
            <a:r>
              <a:rPr lang="it-IT" sz="2800" dirty="0" smtClean="0"/>
              <a:t>1914</a:t>
            </a:r>
            <a:endParaRPr lang="it-IT" sz="2800" dirty="0"/>
          </a:p>
        </p:txBody>
      </p:sp>
      <p:sp>
        <p:nvSpPr>
          <p:cNvPr id="6" name="CasellaDiTesto 5"/>
          <p:cNvSpPr txBox="1"/>
          <p:nvPr/>
        </p:nvSpPr>
        <p:spPr>
          <a:xfrm>
            <a:off x="7215206" y="2643188"/>
            <a:ext cx="1500198" cy="523220"/>
          </a:xfrm>
          <a:prstGeom prst="rect">
            <a:avLst/>
          </a:prstGeom>
          <a:noFill/>
        </p:spPr>
        <p:txBody>
          <a:bodyPr wrap="square" rtlCol="0">
            <a:spAutoFit/>
          </a:bodyPr>
          <a:lstStyle/>
          <a:p>
            <a:r>
              <a:rPr lang="it-IT" sz="2800" dirty="0" smtClean="0"/>
              <a:t>1918</a:t>
            </a:r>
            <a:endParaRPr lang="it-IT"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Visualizza immagine di origine"/>
          <p:cNvPicPr>
            <a:picLocks noChangeAspect="1" noChangeArrowheads="1"/>
          </p:cNvPicPr>
          <p:nvPr/>
        </p:nvPicPr>
        <p:blipFill>
          <a:blip r:embed="rId2" cstate="print"/>
          <a:srcRect r="38367" b="29130"/>
          <a:stretch>
            <a:fillRect/>
          </a:stretch>
        </p:blipFill>
        <p:spPr bwMode="auto">
          <a:xfrm>
            <a:off x="0" y="0"/>
            <a:ext cx="9144000" cy="5143500"/>
          </a:xfrm>
          <a:prstGeom prst="rect">
            <a:avLst/>
          </a:prstGeom>
          <a:noFill/>
        </p:spPr>
      </p:pic>
      <p:pic>
        <p:nvPicPr>
          <p:cNvPr id="14340" name="Picture 4" descr="Visualizza immagine di origine"/>
          <p:cNvPicPr>
            <a:picLocks noChangeAspect="1" noChangeArrowheads="1"/>
          </p:cNvPicPr>
          <p:nvPr/>
        </p:nvPicPr>
        <p:blipFill>
          <a:blip r:embed="rId3" cstate="print">
            <a:lum contrast="10000"/>
          </a:blip>
          <a:srcRect l="1639" t="2326" r="1642"/>
          <a:stretch>
            <a:fillRect/>
          </a:stretch>
        </p:blipFill>
        <p:spPr bwMode="auto">
          <a:xfrm>
            <a:off x="214282" y="285734"/>
            <a:ext cx="4214842" cy="3000396"/>
          </a:xfrm>
          <a:prstGeom prst="rect">
            <a:avLst/>
          </a:prstGeom>
          <a:ln>
            <a:noFill/>
          </a:ln>
          <a:effectLst>
            <a:outerShdw blurRad="292100" dist="139700" dir="2700000" algn="tl" rotWithShape="0">
              <a:srgbClr val="333333">
                <a:alpha val="65000"/>
              </a:srgbClr>
            </a:outerShdw>
          </a:effectLst>
        </p:spPr>
      </p:pic>
      <p:pic>
        <p:nvPicPr>
          <p:cNvPr id="14344" name="Picture 8" descr="Visualizza immagine di origine"/>
          <p:cNvPicPr>
            <a:picLocks noChangeAspect="1" noChangeArrowheads="1"/>
          </p:cNvPicPr>
          <p:nvPr/>
        </p:nvPicPr>
        <p:blipFill>
          <a:blip r:embed="rId4" cstate="print"/>
          <a:srcRect/>
          <a:stretch>
            <a:fillRect/>
          </a:stretch>
        </p:blipFill>
        <p:spPr bwMode="auto">
          <a:xfrm>
            <a:off x="357158" y="2357436"/>
            <a:ext cx="1614488" cy="2154238"/>
          </a:xfrm>
          <a:prstGeom prst="rect">
            <a:avLst/>
          </a:prstGeom>
          <a:ln>
            <a:noFill/>
          </a:ln>
          <a:effectLst>
            <a:outerShdw blurRad="292100" dist="279400" dir="2700000" algn="tl" rotWithShape="0">
              <a:srgbClr val="333333">
                <a:alpha val="70000"/>
              </a:srgbClr>
            </a:outerShdw>
          </a:effectLst>
        </p:spPr>
      </p:pic>
      <p:sp>
        <p:nvSpPr>
          <p:cNvPr id="7" name="CasellaDiTesto 6"/>
          <p:cNvSpPr txBox="1"/>
          <p:nvPr/>
        </p:nvSpPr>
        <p:spPr>
          <a:xfrm>
            <a:off x="214282" y="3714758"/>
            <a:ext cx="4429156"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000" i="1" dirty="0" smtClean="0"/>
              <a:t>LE CROCEROSSINE</a:t>
            </a:r>
            <a:endParaRPr lang="it-IT" sz="4000" b="1" i="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857752" y="357172"/>
            <a:ext cx="4071966" cy="206210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INTENSA </a:t>
            </a:r>
            <a:r>
              <a:rPr lang="it-IT" sz="3200" b="1" dirty="0" smtClean="0">
                <a:solidFill>
                  <a:srgbClr val="FF0000"/>
                </a:solidFill>
              </a:rPr>
              <a:t>PROPAGANDA</a:t>
            </a:r>
            <a:r>
              <a:rPr lang="it-IT" sz="3200" dirty="0" smtClean="0"/>
              <a:t> </a:t>
            </a:r>
          </a:p>
          <a:p>
            <a:pPr>
              <a:buFont typeface="Wingdings 3" pitchFamily="18" charset="2"/>
              <a:buChar char="u"/>
            </a:pPr>
            <a:r>
              <a:rPr lang="it-IT" sz="2800" dirty="0" smtClean="0"/>
              <a:t> fomentare l’</a:t>
            </a:r>
            <a:r>
              <a:rPr lang="it-IT" sz="3600" b="1" dirty="0" smtClean="0"/>
              <a:t>ODIO</a:t>
            </a:r>
            <a:r>
              <a:rPr lang="it-IT" sz="2800" dirty="0" smtClean="0"/>
              <a:t> </a:t>
            </a:r>
            <a:r>
              <a:rPr lang="it-IT" sz="2800" dirty="0"/>
              <a:t>contro gli </a:t>
            </a:r>
            <a:r>
              <a:rPr lang="it-IT" sz="2800" dirty="0" smtClean="0"/>
              <a:t>avversari</a:t>
            </a:r>
          </a:p>
        </p:txBody>
      </p:sp>
      <p:sp>
        <p:nvSpPr>
          <p:cNvPr id="10" name="CasellaDiTesto 9"/>
          <p:cNvSpPr txBox="1"/>
          <p:nvPr/>
        </p:nvSpPr>
        <p:spPr>
          <a:xfrm>
            <a:off x="4929190" y="4071948"/>
            <a:ext cx="4071966"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400" i="1" dirty="0" smtClean="0"/>
              <a:t>La propaganda è fondamentale nella nuova società di massa</a:t>
            </a:r>
            <a:endParaRPr lang="it-IT" sz="2400" b="1" i="1" dirty="0">
              <a:solidFill>
                <a:srgbClr val="FF0000"/>
              </a:solidFill>
            </a:endParaRPr>
          </a:p>
        </p:txBody>
      </p:sp>
      <p:pic>
        <p:nvPicPr>
          <p:cNvPr id="9" name="Immagine 8" descr="distruggi01"/>
          <p:cNvPicPr/>
          <p:nvPr/>
        </p:nvPicPr>
        <p:blipFill>
          <a:blip r:embed="rId2" cstate="print"/>
          <a:srcRect/>
          <a:stretch>
            <a:fillRect/>
          </a:stretch>
        </p:blipFill>
        <p:spPr bwMode="auto">
          <a:xfrm>
            <a:off x="0" y="0"/>
            <a:ext cx="421481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0034" y="1357304"/>
            <a:ext cx="4071966" cy="200054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INTENSA </a:t>
            </a:r>
            <a:r>
              <a:rPr lang="it-IT" sz="3200" b="1" dirty="0" smtClean="0">
                <a:solidFill>
                  <a:srgbClr val="FF0000"/>
                </a:solidFill>
              </a:rPr>
              <a:t>PROPAGANDA</a:t>
            </a:r>
            <a:r>
              <a:rPr lang="it-IT" sz="3200" dirty="0" smtClean="0"/>
              <a:t> </a:t>
            </a:r>
          </a:p>
          <a:p>
            <a:pPr>
              <a:buFont typeface="Wingdings 3" pitchFamily="18" charset="2"/>
              <a:buChar char="u"/>
            </a:pPr>
            <a:r>
              <a:rPr lang="it-IT" sz="2800" dirty="0" smtClean="0"/>
              <a:t>incitare all’</a:t>
            </a:r>
            <a:r>
              <a:rPr lang="it-IT" sz="3200" b="1" dirty="0" smtClean="0"/>
              <a:t>EROISMO</a:t>
            </a:r>
            <a:r>
              <a:rPr lang="it-IT" sz="2800" dirty="0" smtClean="0"/>
              <a:t> e all’amor di patria</a:t>
            </a:r>
            <a:endParaRPr lang="it-IT" sz="2800" b="1" dirty="0">
              <a:solidFill>
                <a:srgbClr val="FF0000"/>
              </a:solidFill>
            </a:endParaRPr>
          </a:p>
        </p:txBody>
      </p:sp>
      <p:pic>
        <p:nvPicPr>
          <p:cNvPr id="11" name="Immagine 10" descr="Risultati immagini per propaganda prima guerra mondiale"/>
          <p:cNvPicPr/>
          <p:nvPr/>
        </p:nvPicPr>
        <p:blipFill>
          <a:blip r:embed="rId2" cstate="print">
            <a:lum contrast="10000"/>
          </a:blip>
          <a:srcRect/>
          <a:stretch>
            <a:fillRect/>
          </a:stretch>
        </p:blipFill>
        <p:spPr bwMode="auto">
          <a:xfrm>
            <a:off x="5434000" y="0"/>
            <a:ext cx="3710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srcRect l="12891" r="12695"/>
          <a:stretch>
            <a:fillRect/>
          </a:stretch>
        </p:blipFill>
        <p:spPr bwMode="auto">
          <a:xfrm>
            <a:off x="2060494" y="1071552"/>
            <a:ext cx="5386884" cy="4071948"/>
          </a:xfrm>
          <a:prstGeom prst="rect">
            <a:avLst/>
          </a:prstGeom>
          <a:noFill/>
        </p:spPr>
      </p:pic>
      <p:sp>
        <p:nvSpPr>
          <p:cNvPr id="2" name="Titolo 1"/>
          <p:cNvSpPr txBox="1">
            <a:spLocks/>
          </p:cNvSpPr>
          <p:nvPr/>
        </p:nvSpPr>
        <p:spPr>
          <a:xfrm>
            <a:off x="857224" y="142858"/>
            <a:ext cx="7772400" cy="110251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5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LE CAUSE</a:t>
            </a:r>
            <a:endParaRPr kumimoji="0" lang="it-IT"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8596" y="2071684"/>
            <a:ext cx="8358246"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effectLst>
                  <a:outerShdw blurRad="38100" dist="38100" dir="2700000" algn="tl">
                    <a:srgbClr val="000000">
                      <a:alpha val="43137"/>
                    </a:srgbClr>
                  </a:outerShdw>
                </a:effectLst>
              </a:rPr>
              <a:t>GERMANIA vs FRANCIA </a:t>
            </a:r>
          </a:p>
          <a:p>
            <a:pPr algn="just">
              <a:buFont typeface="Arial" pitchFamily="34" charset="0"/>
              <a:buChar char="•"/>
            </a:pPr>
            <a:r>
              <a:rPr lang="it-IT" sz="2200" b="1" dirty="0" smtClean="0"/>
              <a:t> </a:t>
            </a:r>
            <a:r>
              <a:rPr lang="it-IT" sz="2200" b="1" dirty="0" smtClean="0">
                <a:solidFill>
                  <a:srgbClr val="FF0000"/>
                </a:solidFill>
              </a:rPr>
              <a:t>Spirito </a:t>
            </a:r>
            <a:r>
              <a:rPr lang="it-IT" sz="2200" b="1" dirty="0">
                <a:solidFill>
                  <a:srgbClr val="FF0000"/>
                </a:solidFill>
              </a:rPr>
              <a:t>di rivalsa </a:t>
            </a:r>
            <a:r>
              <a:rPr lang="it-IT" sz="2200" b="1" dirty="0" smtClean="0">
                <a:solidFill>
                  <a:srgbClr val="FF0000"/>
                </a:solidFill>
              </a:rPr>
              <a:t>francese </a:t>
            </a:r>
            <a:r>
              <a:rPr lang="it-IT" sz="2200" dirty="0"/>
              <a:t>dopo la</a:t>
            </a:r>
            <a:r>
              <a:rPr lang="it-IT" sz="2200" b="1" dirty="0"/>
              <a:t> guerra franco-prussiana </a:t>
            </a:r>
            <a:r>
              <a:rPr lang="it-IT" sz="2200" dirty="0"/>
              <a:t>del </a:t>
            </a:r>
            <a:r>
              <a:rPr lang="it-IT" sz="2200" dirty="0" smtClean="0"/>
              <a:t>1871</a:t>
            </a:r>
            <a:endParaRPr lang="it-IT" sz="2200" b="1" dirty="0"/>
          </a:p>
          <a:p>
            <a:pPr algn="just">
              <a:buFont typeface="Arial" pitchFamily="34" charset="0"/>
              <a:buChar char="•"/>
            </a:pPr>
            <a:r>
              <a:rPr lang="it-IT" sz="2200" b="1" dirty="0" smtClean="0"/>
              <a:t> </a:t>
            </a:r>
            <a:r>
              <a:rPr lang="it-IT" sz="2200" b="1" dirty="0" smtClean="0">
                <a:solidFill>
                  <a:srgbClr val="FF0000"/>
                </a:solidFill>
              </a:rPr>
              <a:t>Due </a:t>
            </a:r>
            <a:r>
              <a:rPr lang="it-IT" sz="2200" b="1" dirty="0">
                <a:solidFill>
                  <a:srgbClr val="FF0000"/>
                </a:solidFill>
              </a:rPr>
              <a:t>crisi marocchine</a:t>
            </a:r>
            <a:r>
              <a:rPr lang="it-IT" sz="2200" dirty="0"/>
              <a:t>. L’alleanza del 1904 </a:t>
            </a:r>
            <a:r>
              <a:rPr lang="it-IT" sz="2200" dirty="0" smtClean="0"/>
              <a:t>tra </a:t>
            </a:r>
            <a:r>
              <a:rPr lang="it-IT" sz="2200" dirty="0"/>
              <a:t>Francia e Gran Bretagna (</a:t>
            </a:r>
            <a:r>
              <a:rPr lang="it-IT" sz="2200" i="1" dirty="0"/>
              <a:t>Entente cordiale</a:t>
            </a:r>
            <a:r>
              <a:rPr lang="it-IT" sz="2200" dirty="0"/>
              <a:t>) </a:t>
            </a:r>
            <a:r>
              <a:rPr lang="it-IT" sz="2200" dirty="0" smtClean="0"/>
              <a:t>sancisce </a:t>
            </a:r>
            <a:r>
              <a:rPr lang="it-IT" sz="2200" dirty="0"/>
              <a:t>il passaggio del Marocco alla Francia. Guglielmo II, kaiser tedesco, si </a:t>
            </a:r>
            <a:r>
              <a:rPr lang="it-IT" sz="2200" dirty="0" smtClean="0"/>
              <a:t>fa </a:t>
            </a:r>
            <a:r>
              <a:rPr lang="it-IT" sz="2200" dirty="0"/>
              <a:t>garante dell’indipendenza marocchina, ma la successiva conferenza internazionale </a:t>
            </a:r>
            <a:r>
              <a:rPr lang="it-IT" sz="2200" dirty="0" smtClean="0"/>
              <a:t>mostra </a:t>
            </a:r>
            <a:r>
              <a:rPr lang="it-IT" sz="2200" dirty="0"/>
              <a:t>tutto </a:t>
            </a:r>
            <a:r>
              <a:rPr lang="it-IT" sz="2200" b="1" dirty="0"/>
              <a:t>l’isolamento dei tedeschi</a:t>
            </a:r>
            <a:r>
              <a:rPr lang="it-IT" sz="2200" dirty="0"/>
              <a:t>: il Marocco </a:t>
            </a:r>
            <a:r>
              <a:rPr lang="it-IT" sz="2200" dirty="0" smtClean="0"/>
              <a:t>diventa </a:t>
            </a:r>
            <a:r>
              <a:rPr lang="it-IT" sz="2200" dirty="0"/>
              <a:t>un protettorato francese.</a:t>
            </a:r>
          </a:p>
        </p:txBody>
      </p:sp>
      <p:sp>
        <p:nvSpPr>
          <p:cNvPr id="10" name="CasellaDiTesto 9"/>
          <p:cNvSpPr txBox="1"/>
          <p:nvPr/>
        </p:nvSpPr>
        <p:spPr>
          <a:xfrm>
            <a:off x="1285852" y="285734"/>
            <a:ext cx="750099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000" b="1" dirty="0" smtClean="0"/>
              <a:t>RIVALITÀ TRA LE GRANDI NAZIONI EUROPEE</a:t>
            </a:r>
            <a:endParaRPr lang="it-IT" sz="4000" b="1" dirty="0">
              <a:solidFill>
                <a:srgbClr val="FF0000"/>
              </a:solidFill>
            </a:endParaRPr>
          </a:p>
        </p:txBody>
      </p:sp>
      <p:sp>
        <p:nvSpPr>
          <p:cNvPr id="7" name="Ovale 6"/>
          <p:cNvSpPr/>
          <p:nvPr/>
        </p:nvSpPr>
        <p:spPr>
          <a:xfrm>
            <a:off x="357158" y="571486"/>
            <a:ext cx="785818" cy="71438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dirty="0" smtClean="0"/>
              <a:t>1</a:t>
            </a:r>
            <a:endParaRPr lang="it-IT" dirty="0"/>
          </a:p>
        </p:txBody>
      </p:sp>
      <p:pic>
        <p:nvPicPr>
          <p:cNvPr id="78850" name="Picture 2" descr="Visualizza immagine di origine"/>
          <p:cNvPicPr>
            <a:picLocks noChangeAspect="1" noChangeArrowheads="1"/>
          </p:cNvPicPr>
          <p:nvPr/>
        </p:nvPicPr>
        <p:blipFill>
          <a:blip r:embed="rId2" cstate="print"/>
          <a:srcRect t="16765" b="17058"/>
          <a:stretch>
            <a:fillRect/>
          </a:stretch>
        </p:blipFill>
        <p:spPr bwMode="auto">
          <a:xfrm>
            <a:off x="1500166" y="1714494"/>
            <a:ext cx="1214414" cy="803662"/>
          </a:xfrm>
          <a:prstGeom prst="rect">
            <a:avLst/>
          </a:prstGeom>
          <a:noFill/>
        </p:spPr>
      </p:pic>
      <p:pic>
        <p:nvPicPr>
          <p:cNvPr id="78852" name="Picture 4" descr="Visualizza immagine di origine"/>
          <p:cNvPicPr>
            <a:picLocks noChangeAspect="1" noChangeArrowheads="1"/>
          </p:cNvPicPr>
          <p:nvPr/>
        </p:nvPicPr>
        <p:blipFill>
          <a:blip r:embed="rId3" cstate="print"/>
          <a:srcRect/>
          <a:stretch>
            <a:fillRect/>
          </a:stretch>
        </p:blipFill>
        <p:spPr bwMode="auto">
          <a:xfrm>
            <a:off x="6572264" y="1714494"/>
            <a:ext cx="1249791" cy="8333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8596" y="1214428"/>
            <a:ext cx="8358246" cy="304698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b="1" dirty="0" smtClean="0">
                <a:effectLst>
                  <a:outerShdw blurRad="38100" dist="38100" dir="2700000" algn="tl">
                    <a:srgbClr val="000000">
                      <a:alpha val="43137"/>
                    </a:srgbClr>
                  </a:outerShdw>
                </a:effectLst>
              </a:rPr>
              <a:t>GERMANIA vs GRAN BRETAGNA </a:t>
            </a:r>
          </a:p>
          <a:p>
            <a:pPr algn="just">
              <a:buFont typeface="Arial" pitchFamily="34" charset="0"/>
              <a:buChar char="•"/>
            </a:pPr>
            <a:r>
              <a:rPr lang="it-IT" b="1" dirty="0" smtClean="0"/>
              <a:t> </a:t>
            </a:r>
            <a:r>
              <a:rPr lang="it-IT" sz="3200" dirty="0"/>
              <a:t>La </a:t>
            </a:r>
            <a:r>
              <a:rPr lang="it-IT" sz="3200" b="1" dirty="0">
                <a:solidFill>
                  <a:srgbClr val="FF0000"/>
                </a:solidFill>
              </a:rPr>
              <a:t>crescita</a:t>
            </a:r>
            <a:r>
              <a:rPr lang="it-IT" sz="3200" dirty="0"/>
              <a:t> rapidissima e imponente dell’</a:t>
            </a:r>
            <a:r>
              <a:rPr lang="it-IT" sz="3200" b="1" dirty="0"/>
              <a:t>economia</a:t>
            </a:r>
            <a:r>
              <a:rPr lang="it-IT" sz="3200" dirty="0"/>
              <a:t> tedesca e la costruzione di una grande </a:t>
            </a:r>
            <a:r>
              <a:rPr lang="it-IT" sz="3200" b="1" dirty="0"/>
              <a:t>flotta navale </a:t>
            </a:r>
            <a:r>
              <a:rPr lang="it-IT" sz="3200" dirty="0"/>
              <a:t>preoccupano non poco la GB, che </a:t>
            </a:r>
            <a:r>
              <a:rPr lang="it-IT" sz="3200" dirty="0" smtClean="0"/>
              <a:t>detiene </a:t>
            </a:r>
            <a:r>
              <a:rPr lang="it-IT" sz="3200" dirty="0"/>
              <a:t>da secoli il primato europeo in questi due campi</a:t>
            </a:r>
            <a:r>
              <a:rPr lang="it-IT" dirty="0"/>
              <a:t>.</a:t>
            </a:r>
          </a:p>
        </p:txBody>
      </p:sp>
      <p:sp>
        <p:nvSpPr>
          <p:cNvPr id="7" name="Ovale 6"/>
          <p:cNvSpPr/>
          <p:nvPr/>
        </p:nvSpPr>
        <p:spPr>
          <a:xfrm>
            <a:off x="428596" y="285734"/>
            <a:ext cx="785818" cy="71438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dirty="0" smtClean="0"/>
              <a:t>1</a:t>
            </a:r>
            <a:endParaRPr lang="it-IT" dirty="0"/>
          </a:p>
        </p:txBody>
      </p:sp>
      <p:pic>
        <p:nvPicPr>
          <p:cNvPr id="8" name="Picture 2" descr="Visualizza immagine di origine"/>
          <p:cNvPicPr>
            <a:picLocks noChangeAspect="1" noChangeArrowheads="1"/>
          </p:cNvPicPr>
          <p:nvPr/>
        </p:nvPicPr>
        <p:blipFill>
          <a:blip r:embed="rId2" cstate="print"/>
          <a:srcRect t="16765" b="17058"/>
          <a:stretch>
            <a:fillRect/>
          </a:stretch>
        </p:blipFill>
        <p:spPr bwMode="auto">
          <a:xfrm>
            <a:off x="2285984" y="285734"/>
            <a:ext cx="1214414" cy="803662"/>
          </a:xfrm>
          <a:prstGeom prst="rect">
            <a:avLst/>
          </a:prstGeom>
          <a:noFill/>
        </p:spPr>
      </p:pic>
      <p:pic>
        <p:nvPicPr>
          <p:cNvPr id="77826" name="Picture 2" descr="Visualizza immagine di origine"/>
          <p:cNvPicPr>
            <a:picLocks noChangeAspect="1" noChangeArrowheads="1"/>
          </p:cNvPicPr>
          <p:nvPr/>
        </p:nvPicPr>
        <p:blipFill>
          <a:blip r:embed="rId3" cstate="print"/>
          <a:srcRect t="18919" b="18918"/>
          <a:stretch>
            <a:fillRect/>
          </a:stretch>
        </p:blipFill>
        <p:spPr bwMode="auto">
          <a:xfrm>
            <a:off x="5286380" y="285734"/>
            <a:ext cx="1285885" cy="79933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285852" y="357172"/>
            <a:ext cx="7286676"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3200" b="1" i="1" dirty="0" smtClean="0"/>
              <a:t>IMPERIALISMO TEDESCO </a:t>
            </a:r>
            <a:r>
              <a:rPr lang="it-IT" sz="3200" i="1" dirty="0" smtClean="0"/>
              <a:t>E CREAZIONE </a:t>
            </a:r>
            <a:r>
              <a:rPr lang="it-IT" sz="3200" i="1" dirty="0" err="1" smtClean="0"/>
              <a:t>DI</a:t>
            </a:r>
            <a:r>
              <a:rPr lang="it-IT" sz="3200" i="1" dirty="0" smtClean="0"/>
              <a:t> UN POTENTE </a:t>
            </a:r>
            <a:r>
              <a:rPr lang="it-IT" sz="3200" b="1" i="1" dirty="0" smtClean="0"/>
              <a:t>ESERCITO</a:t>
            </a:r>
            <a:r>
              <a:rPr lang="it-IT" sz="3200" i="1" dirty="0" smtClean="0"/>
              <a:t> ALL’AVANGUARDIA</a:t>
            </a:r>
            <a:endParaRPr lang="it-IT" sz="3200" b="1" i="1" dirty="0">
              <a:solidFill>
                <a:srgbClr val="FF0000"/>
              </a:solidFill>
            </a:endParaRPr>
          </a:p>
        </p:txBody>
      </p:sp>
      <p:sp>
        <p:nvSpPr>
          <p:cNvPr id="7" name="Ovale 6"/>
          <p:cNvSpPr/>
          <p:nvPr/>
        </p:nvSpPr>
        <p:spPr>
          <a:xfrm>
            <a:off x="357158" y="357172"/>
            <a:ext cx="785818" cy="7143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2</a:t>
            </a:r>
          </a:p>
        </p:txBody>
      </p:sp>
      <p:pic>
        <p:nvPicPr>
          <p:cNvPr id="76802" name="Picture 2" descr="Visualizza immagine di origine"/>
          <p:cNvPicPr>
            <a:picLocks noChangeAspect="1" noChangeArrowheads="1"/>
          </p:cNvPicPr>
          <p:nvPr/>
        </p:nvPicPr>
        <p:blipFill>
          <a:blip r:embed="rId2" cstate="print"/>
          <a:srcRect t="6557" b="6557"/>
          <a:stretch>
            <a:fillRect/>
          </a:stretch>
        </p:blipFill>
        <p:spPr bwMode="auto">
          <a:xfrm>
            <a:off x="857224" y="1630872"/>
            <a:ext cx="7715304" cy="3512628"/>
          </a:xfrm>
          <a:prstGeom prst="rect">
            <a:avLst/>
          </a:prstGeom>
          <a:noFill/>
        </p:spPr>
      </p:pic>
      <p:sp>
        <p:nvSpPr>
          <p:cNvPr id="11" name="Rettangolo 10"/>
          <p:cNvSpPr/>
          <p:nvPr/>
        </p:nvSpPr>
        <p:spPr>
          <a:xfrm>
            <a:off x="642910" y="1643056"/>
            <a:ext cx="8286808" cy="1143008"/>
          </a:xfrm>
          <a:prstGeom prst="rect">
            <a:avLst/>
          </a:prstGeom>
          <a:solidFill>
            <a:srgbClr val="000000">
              <a:alpha val="65098"/>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2" name="Rettangolo 11"/>
          <p:cNvSpPr/>
          <p:nvPr/>
        </p:nvSpPr>
        <p:spPr>
          <a:xfrm>
            <a:off x="642910" y="2786064"/>
            <a:ext cx="8286808" cy="1214446"/>
          </a:xfrm>
          <a:prstGeom prst="rect">
            <a:avLst/>
          </a:prstGeom>
          <a:solidFill>
            <a:srgbClr val="FF0000">
              <a:alpha val="65098"/>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3" name="Rettangolo 12"/>
          <p:cNvSpPr/>
          <p:nvPr/>
        </p:nvSpPr>
        <p:spPr>
          <a:xfrm>
            <a:off x="642910" y="4000492"/>
            <a:ext cx="8286808" cy="1143008"/>
          </a:xfrm>
          <a:prstGeom prst="rect">
            <a:avLst/>
          </a:prstGeom>
          <a:solidFill>
            <a:srgbClr val="FFFF00">
              <a:alpha val="65098"/>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p:cNvSpPr/>
          <p:nvPr/>
        </p:nvSpPr>
        <p:spPr>
          <a:xfrm>
            <a:off x="2500298" y="142858"/>
            <a:ext cx="785818" cy="7143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dirty="0" smtClean="0"/>
              <a:t>3</a:t>
            </a:r>
            <a:endParaRPr lang="it-IT" dirty="0"/>
          </a:p>
        </p:txBody>
      </p:sp>
      <p:sp>
        <p:nvSpPr>
          <p:cNvPr id="8" name="CasellaDiTesto 7"/>
          <p:cNvSpPr txBox="1"/>
          <p:nvPr/>
        </p:nvSpPr>
        <p:spPr>
          <a:xfrm>
            <a:off x="428596" y="1142990"/>
            <a:ext cx="5072098"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3200" i="1" dirty="0" smtClean="0"/>
              <a:t>TENDENZA ALL’</a:t>
            </a:r>
            <a:r>
              <a:rPr lang="it-IT" sz="3200" b="1" i="1" dirty="0" smtClean="0"/>
              <a:t>IMPERIALISMO DEL CAPITALISMO</a:t>
            </a:r>
          </a:p>
          <a:p>
            <a:pPr algn="ctr">
              <a:buFontTx/>
              <a:buChar char="-"/>
            </a:pPr>
            <a:r>
              <a:rPr lang="it-IT" sz="3200" dirty="0" smtClean="0">
                <a:solidFill>
                  <a:schemeClr val="tx1"/>
                </a:solidFill>
              </a:rPr>
              <a:t> RICERCA </a:t>
            </a:r>
            <a:r>
              <a:rPr lang="it-IT" sz="3200" dirty="0" err="1" smtClean="0">
                <a:solidFill>
                  <a:schemeClr val="tx1"/>
                </a:solidFill>
              </a:rPr>
              <a:t>DI</a:t>
            </a:r>
            <a:r>
              <a:rPr lang="it-IT" sz="3200" dirty="0" smtClean="0">
                <a:solidFill>
                  <a:schemeClr val="tx1"/>
                </a:solidFill>
              </a:rPr>
              <a:t> MERCATI E MATERIE PRIME</a:t>
            </a:r>
          </a:p>
          <a:p>
            <a:pPr algn="ctr">
              <a:buFontTx/>
              <a:buChar char="-"/>
            </a:pPr>
            <a:r>
              <a:rPr lang="it-IT" sz="3200" dirty="0" smtClean="0">
                <a:solidFill>
                  <a:schemeClr val="tx1"/>
                </a:solidFill>
              </a:rPr>
              <a:t> LA GUERRA FA LAVORARE L’INDUSTRIA</a:t>
            </a:r>
            <a:endParaRPr lang="it-IT" sz="3200" dirty="0">
              <a:solidFill>
                <a:schemeClr val="tx1"/>
              </a:solidFill>
            </a:endParaRPr>
          </a:p>
        </p:txBody>
      </p:sp>
      <p:pic>
        <p:nvPicPr>
          <p:cNvPr id="105474" name="Picture 2" descr="Visualizza immagine di origine"/>
          <p:cNvPicPr>
            <a:picLocks noChangeAspect="1" noChangeArrowheads="1"/>
          </p:cNvPicPr>
          <p:nvPr/>
        </p:nvPicPr>
        <p:blipFill>
          <a:blip r:embed="rId2" cstate="print"/>
          <a:srcRect/>
          <a:stretch>
            <a:fillRect/>
          </a:stretch>
        </p:blipFill>
        <p:spPr bwMode="auto">
          <a:xfrm>
            <a:off x="5857884" y="1285866"/>
            <a:ext cx="2877413" cy="307183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285852" y="428610"/>
            <a:ext cx="6929486"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i="1" dirty="0" smtClean="0">
                <a:solidFill>
                  <a:schemeClr val="tx1"/>
                </a:solidFill>
              </a:rPr>
              <a:t>SPINTE </a:t>
            </a:r>
            <a:r>
              <a:rPr lang="it-IT" sz="3200" b="1" i="1" dirty="0" smtClean="0">
                <a:solidFill>
                  <a:schemeClr val="tx1"/>
                </a:solidFill>
              </a:rPr>
              <a:t>NAZIONALISTICHE</a:t>
            </a:r>
            <a:r>
              <a:rPr lang="it-IT" sz="3200" i="1" dirty="0" smtClean="0">
                <a:solidFill>
                  <a:schemeClr val="tx1"/>
                </a:solidFill>
              </a:rPr>
              <a:t> LOCALI</a:t>
            </a:r>
          </a:p>
          <a:p>
            <a:pPr algn="ctr">
              <a:buFontTx/>
              <a:buChar char="-"/>
            </a:pPr>
            <a:r>
              <a:rPr lang="it-IT" sz="3200" b="1" i="1" dirty="0" smtClean="0">
                <a:solidFill>
                  <a:schemeClr val="tx1"/>
                </a:solidFill>
              </a:rPr>
              <a:t> BALCANI</a:t>
            </a:r>
            <a:r>
              <a:rPr lang="it-IT" sz="3200" i="1" dirty="0" smtClean="0">
                <a:solidFill>
                  <a:schemeClr val="tx1"/>
                </a:solidFill>
              </a:rPr>
              <a:t> COME POLVERIERA </a:t>
            </a:r>
            <a:r>
              <a:rPr lang="it-IT" sz="3200" i="1" dirty="0" err="1" smtClean="0">
                <a:solidFill>
                  <a:schemeClr val="tx1"/>
                </a:solidFill>
              </a:rPr>
              <a:t>D’EUROPA</a:t>
            </a:r>
            <a:endParaRPr lang="it-IT" sz="3200" i="1" dirty="0" smtClean="0">
              <a:solidFill>
                <a:schemeClr val="tx1"/>
              </a:solidFill>
            </a:endParaRPr>
          </a:p>
          <a:p>
            <a:pPr algn="ctr">
              <a:buFontTx/>
              <a:buChar char="-"/>
            </a:pPr>
            <a:r>
              <a:rPr lang="it-IT" sz="3200" i="1" dirty="0" smtClean="0">
                <a:solidFill>
                  <a:schemeClr val="tx1"/>
                </a:solidFill>
              </a:rPr>
              <a:t> </a:t>
            </a:r>
            <a:r>
              <a:rPr lang="it-IT" sz="3200" b="1" i="1" dirty="0" smtClean="0">
                <a:solidFill>
                  <a:schemeClr val="tx1"/>
                </a:solidFill>
              </a:rPr>
              <a:t>DEBOLEZZA</a:t>
            </a:r>
            <a:r>
              <a:rPr lang="it-IT" sz="3200" i="1" dirty="0" smtClean="0">
                <a:solidFill>
                  <a:schemeClr val="tx1"/>
                </a:solidFill>
              </a:rPr>
              <a:t> DELL’IMPERO </a:t>
            </a:r>
            <a:r>
              <a:rPr lang="it-IT" sz="3200" b="1" i="1" dirty="0" smtClean="0">
                <a:solidFill>
                  <a:schemeClr val="tx1"/>
                </a:solidFill>
              </a:rPr>
              <a:t>OTTOMANO</a:t>
            </a:r>
            <a:endParaRPr lang="it-IT" sz="3200" b="1" i="1" dirty="0">
              <a:solidFill>
                <a:schemeClr val="tx1"/>
              </a:solidFill>
            </a:endParaRPr>
          </a:p>
        </p:txBody>
      </p:sp>
      <p:sp>
        <p:nvSpPr>
          <p:cNvPr id="7" name="Ovale 6"/>
          <p:cNvSpPr/>
          <p:nvPr/>
        </p:nvSpPr>
        <p:spPr>
          <a:xfrm>
            <a:off x="357158" y="857238"/>
            <a:ext cx="785818" cy="7143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smtClean="0"/>
              <a:t>4</a:t>
            </a:r>
            <a:endParaRPr lang="it-IT" dirty="0"/>
          </a:p>
        </p:txBody>
      </p:sp>
      <p:sp>
        <p:nvSpPr>
          <p:cNvPr id="8" name="CasellaDiTesto 7"/>
          <p:cNvSpPr txBox="1"/>
          <p:nvPr/>
        </p:nvSpPr>
        <p:spPr>
          <a:xfrm>
            <a:off x="928662" y="2357436"/>
            <a:ext cx="7286676"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dirty="0" smtClean="0"/>
              <a:t>Nei Balcani vogliono espandersi:</a:t>
            </a:r>
          </a:p>
          <a:p>
            <a:pPr algn="just">
              <a:buFontTx/>
              <a:buChar char="-"/>
            </a:pPr>
            <a:r>
              <a:rPr lang="it-IT" sz="2800" dirty="0" smtClean="0"/>
              <a:t>l’indipendente </a:t>
            </a:r>
            <a:r>
              <a:rPr lang="it-IT" sz="2800" b="1" dirty="0" smtClean="0">
                <a:solidFill>
                  <a:srgbClr val="FF0000"/>
                </a:solidFill>
              </a:rPr>
              <a:t>Serbia</a:t>
            </a:r>
            <a:r>
              <a:rPr lang="it-IT" sz="2800" dirty="0" smtClean="0"/>
              <a:t>, che </a:t>
            </a:r>
            <a:r>
              <a:rPr lang="it-IT" sz="2800" dirty="0"/>
              <a:t>esce </a:t>
            </a:r>
            <a:r>
              <a:rPr lang="it-IT" sz="2800" dirty="0" smtClean="0"/>
              <a:t>rafforzata </a:t>
            </a:r>
            <a:r>
              <a:rPr lang="it-IT" sz="2800" dirty="0"/>
              <a:t>dalle guerre balcaniche (1912-13</a:t>
            </a:r>
            <a:r>
              <a:rPr lang="it-IT" sz="2800" dirty="0" smtClean="0"/>
              <a:t>)</a:t>
            </a:r>
          </a:p>
          <a:p>
            <a:pPr algn="just">
              <a:buFontTx/>
              <a:buChar char="-"/>
            </a:pPr>
            <a:r>
              <a:rPr lang="it-IT" sz="2800" dirty="0">
                <a:solidFill>
                  <a:schemeClr val="tx1"/>
                </a:solidFill>
              </a:rPr>
              <a:t> </a:t>
            </a:r>
            <a:r>
              <a:rPr lang="it-IT" sz="2800" b="1" dirty="0" smtClean="0">
                <a:solidFill>
                  <a:srgbClr val="FF0000"/>
                </a:solidFill>
              </a:rPr>
              <a:t>Austria</a:t>
            </a:r>
          </a:p>
          <a:p>
            <a:pPr algn="just">
              <a:buFontTx/>
              <a:buChar char="-"/>
            </a:pPr>
            <a:r>
              <a:rPr lang="it-IT" sz="2800" dirty="0">
                <a:solidFill>
                  <a:schemeClr val="tx1"/>
                </a:solidFill>
              </a:rPr>
              <a:t> </a:t>
            </a:r>
            <a:r>
              <a:rPr lang="it-IT" sz="2800" b="1" dirty="0" smtClean="0">
                <a:solidFill>
                  <a:srgbClr val="FF0000"/>
                </a:solidFill>
              </a:rPr>
              <a:t>Russia</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1285852" y="142858"/>
            <a:ext cx="6425831" cy="484983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286116" y="1428742"/>
            <a:ext cx="4357718" cy="2677656"/>
          </a:xfrm>
          <a:prstGeom prst="rect">
            <a:avLst/>
          </a:prstGeom>
          <a:noFill/>
          <a:ln>
            <a:solidFill>
              <a:schemeClr val="tx1"/>
            </a:solidFill>
            <a:prstDash val="dash"/>
          </a:ln>
        </p:spPr>
        <p:txBody>
          <a:bodyPr wrap="square" rtlCol="0">
            <a:spAutoFit/>
          </a:bodyPr>
          <a:lstStyle/>
          <a:p>
            <a:endParaRPr lang="it-IT" sz="2800" dirty="0" smtClean="0"/>
          </a:p>
          <a:p>
            <a:pPr>
              <a:buFont typeface="Arial" pitchFamily="34" charset="0"/>
              <a:buChar char="•"/>
            </a:pPr>
            <a:endParaRPr lang="it-IT" sz="2800" dirty="0"/>
          </a:p>
          <a:p>
            <a:pPr>
              <a:buFont typeface="Arial" pitchFamily="34" charset="0"/>
              <a:buChar char="•"/>
            </a:pPr>
            <a:endParaRPr lang="it-IT" sz="2800" dirty="0" smtClean="0"/>
          </a:p>
          <a:p>
            <a:pPr>
              <a:buFont typeface="Arial" pitchFamily="34" charset="0"/>
              <a:buChar char="•"/>
            </a:pPr>
            <a:r>
              <a:rPr lang="it-IT" sz="2800" dirty="0" smtClean="0"/>
              <a:t> Coinvolge anche le </a:t>
            </a:r>
            <a:r>
              <a:rPr lang="it-IT" sz="2800" b="1" dirty="0" smtClean="0"/>
              <a:t>colonie</a:t>
            </a:r>
          </a:p>
          <a:p>
            <a:pPr>
              <a:buFont typeface="Arial" pitchFamily="34" charset="0"/>
              <a:buChar char="•"/>
            </a:pPr>
            <a:r>
              <a:rPr lang="it-IT" sz="2800" dirty="0" smtClean="0"/>
              <a:t> Dal 1917 partecipano gli </a:t>
            </a:r>
            <a:r>
              <a:rPr lang="it-IT" sz="2800" b="1" dirty="0" smtClean="0"/>
              <a:t>Stati Uniti</a:t>
            </a:r>
            <a:endParaRPr lang="it-IT" sz="2800" b="1" dirty="0"/>
          </a:p>
        </p:txBody>
      </p:sp>
      <p:sp>
        <p:nvSpPr>
          <p:cNvPr id="2" name="Titolo 1"/>
          <p:cNvSpPr>
            <a:spLocks noGrp="1"/>
          </p:cNvSpPr>
          <p:nvPr>
            <p:ph type="ctrTitle"/>
          </p:nvPr>
        </p:nvSpPr>
        <p:spPr>
          <a:xfrm>
            <a:off x="642910" y="142858"/>
            <a:ext cx="7772400" cy="1102519"/>
          </a:xfrm>
        </p:spPr>
        <p:txBody>
          <a:bodyPr/>
          <a:lstStyle/>
          <a:p>
            <a:r>
              <a:rPr lang="it-IT" dirty="0" smtClean="0"/>
              <a:t>Una guerra mondiale</a:t>
            </a:r>
            <a:endParaRPr lang="it-IT" dirty="0"/>
          </a:p>
        </p:txBody>
      </p:sp>
      <p:sp>
        <p:nvSpPr>
          <p:cNvPr id="5" name="CasellaDiTesto 4"/>
          <p:cNvSpPr txBox="1"/>
          <p:nvPr/>
        </p:nvSpPr>
        <p:spPr>
          <a:xfrm>
            <a:off x="428596" y="1643056"/>
            <a:ext cx="7072362"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200" dirty="0" smtClean="0"/>
              <a:t>LE </a:t>
            </a:r>
            <a:r>
              <a:rPr lang="it-IT" sz="3200" b="1" dirty="0" smtClean="0"/>
              <a:t>MOTIVAZIONI</a:t>
            </a:r>
            <a:r>
              <a:rPr lang="it-IT" sz="3200" dirty="0" smtClean="0"/>
              <a:t> E I </a:t>
            </a:r>
            <a:r>
              <a:rPr lang="it-IT" sz="3200" b="1" dirty="0" smtClean="0"/>
              <a:t>FRONTI</a:t>
            </a:r>
            <a:r>
              <a:rPr lang="it-IT" sz="3200" dirty="0" smtClean="0"/>
              <a:t> </a:t>
            </a:r>
            <a:r>
              <a:rPr lang="it-IT" sz="3200" dirty="0" err="1" smtClean="0"/>
              <a:t>DI</a:t>
            </a:r>
            <a:r>
              <a:rPr lang="it-IT" sz="3200" dirty="0" smtClean="0"/>
              <a:t> GUERRA PRINCIPALI SONO </a:t>
            </a:r>
            <a:r>
              <a:rPr lang="it-IT" sz="3200" b="1" dirty="0" smtClean="0">
                <a:solidFill>
                  <a:srgbClr val="FF0000"/>
                </a:solidFill>
              </a:rPr>
              <a:t>IN EUROPA</a:t>
            </a:r>
            <a:endParaRPr lang="it-IT" sz="32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357290" y="928676"/>
            <a:ext cx="635798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600" i="1" dirty="0" smtClean="0">
                <a:solidFill>
                  <a:schemeClr val="tx1"/>
                </a:solidFill>
              </a:rPr>
              <a:t>LE ALLEANZE POLITICO-MILITARI</a:t>
            </a:r>
            <a:endParaRPr lang="it-IT" sz="3600" b="1" i="1" dirty="0">
              <a:solidFill>
                <a:schemeClr val="tx1"/>
              </a:solidFill>
            </a:endParaRPr>
          </a:p>
        </p:txBody>
      </p:sp>
      <p:sp>
        <p:nvSpPr>
          <p:cNvPr id="7" name="Ovale 6"/>
          <p:cNvSpPr/>
          <p:nvPr/>
        </p:nvSpPr>
        <p:spPr>
          <a:xfrm>
            <a:off x="357158" y="928676"/>
            <a:ext cx="785818" cy="7143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5</a:t>
            </a:r>
          </a:p>
        </p:txBody>
      </p:sp>
      <p:graphicFrame>
        <p:nvGraphicFramePr>
          <p:cNvPr id="6" name="Tabella 5"/>
          <p:cNvGraphicFramePr>
            <a:graphicFrameLocks noGrp="1"/>
          </p:cNvGraphicFramePr>
          <p:nvPr/>
        </p:nvGraphicFramePr>
        <p:xfrm>
          <a:off x="928662" y="2214560"/>
          <a:ext cx="7191406" cy="1508768"/>
        </p:xfrm>
        <a:graphic>
          <a:graphicData uri="http://schemas.openxmlformats.org/drawingml/2006/table">
            <a:tbl>
              <a:tblPr/>
              <a:tblGrid>
                <a:gridCol w="1198077"/>
                <a:gridCol w="1198077"/>
                <a:gridCol w="1198813"/>
                <a:gridCol w="1198813"/>
                <a:gridCol w="1198813"/>
                <a:gridCol w="1198813"/>
              </a:tblGrid>
              <a:tr h="377192">
                <a:tc gridSpan="6">
                  <a:txBody>
                    <a:bodyPr/>
                    <a:lstStyle/>
                    <a:p>
                      <a:pPr algn="ctr">
                        <a:spcAft>
                          <a:spcPts val="0"/>
                        </a:spcAft>
                      </a:pPr>
                      <a:r>
                        <a:rPr lang="it-IT" sz="1800" b="1" i="1" dirty="0">
                          <a:latin typeface="Arial"/>
                          <a:ea typeface="Times New Roman"/>
                        </a:rPr>
                        <a:t>Quadro delle alleanze alla vigilia della guerra</a:t>
                      </a:r>
                      <a:endParaRPr lang="it-IT" sz="1800" dirty="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77192">
                <a:tc gridSpan="3">
                  <a:txBody>
                    <a:bodyPr/>
                    <a:lstStyle/>
                    <a:p>
                      <a:pPr algn="ctr">
                        <a:spcAft>
                          <a:spcPts val="0"/>
                        </a:spcAft>
                      </a:pPr>
                      <a:r>
                        <a:rPr lang="it-IT" sz="1800" b="1" dirty="0">
                          <a:highlight>
                            <a:srgbClr val="FFFF00"/>
                          </a:highlight>
                          <a:latin typeface="Arial"/>
                          <a:ea typeface="Times New Roman"/>
                        </a:rPr>
                        <a:t>TRIPLICE ALLEANZA</a:t>
                      </a:r>
                      <a:r>
                        <a:rPr lang="it-IT" sz="1800" b="1" dirty="0">
                          <a:latin typeface="Arial"/>
                          <a:ea typeface="Times New Roman"/>
                        </a:rPr>
                        <a:t> (1882)</a:t>
                      </a:r>
                      <a:endParaRPr lang="it-IT" sz="1800" dirty="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3">
                  <a:txBody>
                    <a:bodyPr/>
                    <a:lstStyle/>
                    <a:p>
                      <a:pPr algn="ctr">
                        <a:spcAft>
                          <a:spcPts val="0"/>
                        </a:spcAft>
                      </a:pPr>
                      <a:r>
                        <a:rPr lang="it-IT" sz="1800" b="1">
                          <a:highlight>
                            <a:srgbClr val="FFFF00"/>
                          </a:highlight>
                          <a:latin typeface="Arial"/>
                          <a:ea typeface="Times New Roman"/>
                        </a:rPr>
                        <a:t>TRIPLICE INTESA</a:t>
                      </a:r>
                      <a:r>
                        <a:rPr lang="it-IT" sz="1800" b="1">
                          <a:latin typeface="Arial"/>
                          <a:ea typeface="Times New Roman"/>
                        </a:rPr>
                        <a:t> (1907)</a:t>
                      </a:r>
                      <a:endParaRPr lang="it-IT" sz="180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754384">
                <a:tc>
                  <a:txBody>
                    <a:bodyPr/>
                    <a:lstStyle/>
                    <a:p>
                      <a:pPr algn="ctr">
                        <a:spcAft>
                          <a:spcPts val="0"/>
                        </a:spcAft>
                      </a:pPr>
                      <a:r>
                        <a:rPr lang="it-IT" sz="1800">
                          <a:latin typeface="Arial"/>
                          <a:ea typeface="Times New Roman"/>
                        </a:rPr>
                        <a:t>Germania</a:t>
                      </a:r>
                      <a:endParaRPr lang="it-IT" sz="180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Arial"/>
                          <a:ea typeface="Times New Roman"/>
                        </a:rPr>
                        <a:t>Austria</a:t>
                      </a:r>
                      <a:endParaRPr lang="it-IT" sz="180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Arial"/>
                          <a:ea typeface="Times New Roman"/>
                        </a:rPr>
                        <a:t>Italia</a:t>
                      </a:r>
                      <a:endParaRPr lang="it-IT" sz="1800" dirty="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Arial"/>
                          <a:ea typeface="Times New Roman"/>
                        </a:rPr>
                        <a:t>Gran Bretagna</a:t>
                      </a:r>
                      <a:endParaRPr lang="it-IT" sz="1800" dirty="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Arial"/>
                          <a:ea typeface="Times New Roman"/>
                        </a:rPr>
                        <a:t>Francia</a:t>
                      </a:r>
                      <a:endParaRPr lang="it-IT" sz="1800" dirty="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Arial"/>
                          <a:ea typeface="Times New Roman"/>
                        </a:rPr>
                        <a:t>Russia</a:t>
                      </a:r>
                      <a:endParaRPr lang="it-IT" sz="1800" dirty="0">
                        <a:latin typeface="Times New Roman"/>
                        <a:ea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asellaDiTesto 8"/>
          <p:cNvSpPr txBox="1"/>
          <p:nvPr/>
        </p:nvSpPr>
        <p:spPr>
          <a:xfrm>
            <a:off x="8072462" y="3929072"/>
            <a:ext cx="857256" cy="369332"/>
          </a:xfrm>
          <a:prstGeom prst="rect">
            <a:avLst/>
          </a:prstGeom>
          <a:noFill/>
        </p:spPr>
        <p:txBody>
          <a:bodyPr wrap="square" rtlCol="0">
            <a:spAutoFit/>
          </a:bodyPr>
          <a:lstStyle/>
          <a:p>
            <a:r>
              <a:rPr lang="it-IT" dirty="0" smtClean="0"/>
              <a:t>Serbia</a:t>
            </a:r>
            <a:endParaRPr lang="it-IT" dirty="0"/>
          </a:p>
        </p:txBody>
      </p:sp>
      <p:sp>
        <p:nvSpPr>
          <p:cNvPr id="12" name="Figura a mano libera 11"/>
          <p:cNvSpPr/>
          <p:nvPr/>
        </p:nvSpPr>
        <p:spPr>
          <a:xfrm>
            <a:off x="7920217" y="3035395"/>
            <a:ext cx="778041" cy="869712"/>
          </a:xfrm>
          <a:custGeom>
            <a:avLst/>
            <a:gdLst>
              <a:gd name="connsiteX0" fmla="*/ 0 w 778041"/>
              <a:gd name="connsiteY0" fmla="*/ 250945 h 869712"/>
              <a:gd name="connsiteX1" fmla="*/ 261257 w 778041"/>
              <a:gd name="connsiteY1" fmla="*/ 106566 h 869712"/>
              <a:gd name="connsiteX2" fmla="*/ 721894 w 778041"/>
              <a:gd name="connsiteY2" fmla="*/ 127191 h 869712"/>
              <a:gd name="connsiteX3" fmla="*/ 598141 w 778041"/>
              <a:gd name="connsiteY3" fmla="*/ 869712 h 869712"/>
            </a:gdLst>
            <a:ahLst/>
            <a:cxnLst>
              <a:cxn ang="0">
                <a:pos x="connsiteX0" y="connsiteY0"/>
              </a:cxn>
              <a:cxn ang="0">
                <a:pos x="connsiteX1" y="connsiteY1"/>
              </a:cxn>
              <a:cxn ang="0">
                <a:pos x="connsiteX2" y="connsiteY2"/>
              </a:cxn>
              <a:cxn ang="0">
                <a:pos x="connsiteX3" y="connsiteY3"/>
              </a:cxn>
            </a:cxnLst>
            <a:rect l="l" t="t" r="r" b="b"/>
            <a:pathLst>
              <a:path w="778041" h="869712">
                <a:moveTo>
                  <a:pt x="0" y="250945"/>
                </a:moveTo>
                <a:cubicBezTo>
                  <a:pt x="70470" y="189068"/>
                  <a:pt x="140941" y="127192"/>
                  <a:pt x="261257" y="106566"/>
                </a:cubicBezTo>
                <a:cubicBezTo>
                  <a:pt x="381573" y="85940"/>
                  <a:pt x="665747" y="0"/>
                  <a:pt x="721894" y="127191"/>
                </a:cubicBezTo>
                <a:cubicBezTo>
                  <a:pt x="778041" y="254382"/>
                  <a:pt x="688091" y="562047"/>
                  <a:pt x="598141" y="869712"/>
                </a:cubicBezTo>
              </a:path>
            </a:pathLst>
          </a:custGeom>
          <a:ln>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r>
              <a:rPr lang="it-IT" dirty="0" smtClean="0"/>
              <a:t>La scintilla</a:t>
            </a:r>
            <a:endParaRPr lang="it-IT" dirty="0"/>
          </a:p>
        </p:txBody>
      </p:sp>
      <p:sp>
        <p:nvSpPr>
          <p:cNvPr id="10" name="CasellaDiTesto 9"/>
          <p:cNvSpPr txBox="1"/>
          <p:nvPr/>
        </p:nvSpPr>
        <p:spPr>
          <a:xfrm>
            <a:off x="1285852" y="1142990"/>
            <a:ext cx="63579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i="1" dirty="0" smtClean="0">
                <a:solidFill>
                  <a:schemeClr val="tx1"/>
                </a:solidFill>
              </a:rPr>
              <a:t>L’attentato di Sarajevo (28 giugno 1914)</a:t>
            </a:r>
            <a:endParaRPr lang="it-IT" sz="2800" b="1" i="1" dirty="0">
              <a:solidFill>
                <a:schemeClr val="tx1"/>
              </a:solidFill>
            </a:endParaRPr>
          </a:p>
        </p:txBody>
      </p:sp>
      <p:pic>
        <p:nvPicPr>
          <p:cNvPr id="27650" name="Picture 2" descr="Visualizza immagine di origine"/>
          <p:cNvPicPr>
            <a:picLocks noChangeAspect="1" noChangeArrowheads="1" noCrop="1"/>
          </p:cNvPicPr>
          <p:nvPr/>
        </p:nvPicPr>
        <p:blipFill>
          <a:blip r:embed="rId2" cstate="print"/>
          <a:srcRect/>
          <a:stretch>
            <a:fillRect/>
          </a:stretch>
        </p:blipFill>
        <p:spPr bwMode="auto">
          <a:xfrm>
            <a:off x="7358082" y="-285770"/>
            <a:ext cx="2143140" cy="2143140"/>
          </a:xfrm>
          <a:prstGeom prst="rect">
            <a:avLst/>
          </a:prstGeom>
          <a:noFill/>
        </p:spPr>
      </p:pic>
      <p:sp>
        <p:nvSpPr>
          <p:cNvPr id="11" name="CasellaDiTesto 10"/>
          <p:cNvSpPr txBox="1"/>
          <p:nvPr/>
        </p:nvSpPr>
        <p:spPr>
          <a:xfrm>
            <a:off x="928662" y="1928808"/>
            <a:ext cx="7286676"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b="1" dirty="0"/>
              <a:t>Francesco Ferdinando</a:t>
            </a:r>
            <a:r>
              <a:rPr lang="it-IT" sz="2800" dirty="0" smtClean="0"/>
              <a:t>, erede al trono austriaco, è </a:t>
            </a:r>
            <a:r>
              <a:rPr lang="it-IT" sz="2800" dirty="0"/>
              <a:t>ucciso insieme alla moglie da uno studente nazionalista serbo-bosniaco (</a:t>
            </a:r>
            <a:r>
              <a:rPr lang="it-IT" sz="2800" dirty="0" err="1"/>
              <a:t>Gavrilo</a:t>
            </a:r>
            <a:r>
              <a:rPr lang="it-IT" sz="2800" dirty="0"/>
              <a:t> </a:t>
            </a:r>
            <a:r>
              <a:rPr lang="it-IT" sz="2800" dirty="0" err="1"/>
              <a:t>Princip</a:t>
            </a:r>
            <a:r>
              <a:rPr lang="it-IT" sz="2800" dirty="0"/>
              <a:t>)</a:t>
            </a:r>
            <a:endParaRPr lang="it-IT" sz="2800" b="1" dirty="0">
              <a:solidFill>
                <a:schemeClr val="tx1"/>
              </a:solidFill>
            </a:endParaRPr>
          </a:p>
        </p:txBody>
      </p:sp>
      <p:pic>
        <p:nvPicPr>
          <p:cNvPr id="27652" name="Picture 4" descr="Visualizza immagine di origine"/>
          <p:cNvPicPr>
            <a:picLocks noChangeAspect="1" noChangeArrowheads="1"/>
          </p:cNvPicPr>
          <p:nvPr/>
        </p:nvPicPr>
        <p:blipFill>
          <a:blip r:embed="rId3" cstate="print"/>
          <a:srcRect l="26962" t="17260" r="28550"/>
          <a:stretch>
            <a:fillRect/>
          </a:stretch>
        </p:blipFill>
        <p:spPr bwMode="auto">
          <a:xfrm>
            <a:off x="214282" y="3429006"/>
            <a:ext cx="1571636" cy="1598081"/>
          </a:xfrm>
          <a:prstGeom prst="rect">
            <a:avLst/>
          </a:prstGeom>
          <a:noFill/>
        </p:spPr>
      </p:pic>
      <p:sp>
        <p:nvSpPr>
          <p:cNvPr id="14" name="CasellaDiTesto 13"/>
          <p:cNvSpPr txBox="1"/>
          <p:nvPr/>
        </p:nvSpPr>
        <p:spPr>
          <a:xfrm>
            <a:off x="1928794" y="3786196"/>
            <a:ext cx="2143140" cy="923330"/>
          </a:xfrm>
          <a:prstGeom prst="rect">
            <a:avLst/>
          </a:prstGeom>
          <a:noFill/>
        </p:spPr>
        <p:txBody>
          <a:bodyPr wrap="square" rtlCol="0">
            <a:spAutoFit/>
          </a:bodyPr>
          <a:lstStyle/>
          <a:p>
            <a:r>
              <a:rPr lang="it-IT" dirty="0" smtClean="0"/>
              <a:t>Francesco Giuseppe, re austriaco, è del 1830…</a:t>
            </a:r>
            <a:endParaRPr lang="it-IT" dirty="0"/>
          </a:p>
        </p:txBody>
      </p:sp>
      <p:pic>
        <p:nvPicPr>
          <p:cNvPr id="27654" name="Picture 6" descr="Visualizza immagine di origine"/>
          <p:cNvPicPr>
            <a:picLocks noChangeAspect="1" noChangeArrowheads="1"/>
          </p:cNvPicPr>
          <p:nvPr/>
        </p:nvPicPr>
        <p:blipFill>
          <a:blip r:embed="rId4" cstate="print"/>
          <a:srcRect/>
          <a:stretch>
            <a:fillRect/>
          </a:stretch>
        </p:blipFill>
        <p:spPr bwMode="auto">
          <a:xfrm>
            <a:off x="7572396" y="2857502"/>
            <a:ext cx="1301387" cy="2000246"/>
          </a:xfrm>
          <a:prstGeom prst="rect">
            <a:avLst/>
          </a:prstGeom>
          <a:noFill/>
        </p:spPr>
      </p:pic>
      <p:pic>
        <p:nvPicPr>
          <p:cNvPr id="4098" name="Picture 2" descr="Visualizza immagine di origine"/>
          <p:cNvPicPr>
            <a:picLocks noChangeAspect="1" noChangeArrowheads="1"/>
          </p:cNvPicPr>
          <p:nvPr/>
        </p:nvPicPr>
        <p:blipFill>
          <a:blip r:embed="rId5" cstate="print"/>
          <a:srcRect/>
          <a:stretch>
            <a:fillRect/>
          </a:stretch>
        </p:blipFill>
        <p:spPr bwMode="auto">
          <a:xfrm>
            <a:off x="4786314" y="3429006"/>
            <a:ext cx="2357412" cy="142193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285720" y="142858"/>
            <a:ext cx="5857916" cy="4714908"/>
          </a:xfrm>
          <a:prstGeom prst="rect">
            <a:avLst/>
          </a:prstGeom>
          <a:noFill/>
          <a:ln w="9525">
            <a:noFill/>
            <a:miter lim="800000"/>
            <a:headEnd/>
            <a:tailEnd/>
          </a:ln>
          <a:effectLst>
            <a:innerShdw blurRad="63500" dist="50800" dir="13500000">
              <a:prstClr val="black">
                <a:alpha val="50000"/>
              </a:prstClr>
            </a:innerShdw>
          </a:effectLst>
        </p:spPr>
      </p:pic>
      <p:sp>
        <p:nvSpPr>
          <p:cNvPr id="3" name="CasellaDiTesto 2"/>
          <p:cNvSpPr txBox="1"/>
          <p:nvPr/>
        </p:nvSpPr>
        <p:spPr>
          <a:xfrm>
            <a:off x="6215074" y="428610"/>
            <a:ext cx="2786082" cy="4247317"/>
          </a:xfrm>
          <a:prstGeom prst="rect">
            <a:avLst/>
          </a:prstGeom>
          <a:noFill/>
        </p:spPr>
        <p:txBody>
          <a:bodyPr wrap="square" rtlCol="0">
            <a:spAutoFit/>
          </a:bodyPr>
          <a:lstStyle/>
          <a:p>
            <a:r>
              <a:rPr lang="it-IT" dirty="0" smtClean="0"/>
              <a:t>Sarajevo (Bosnia) è parte del multinazionale Impero austro-ungarico.</a:t>
            </a:r>
          </a:p>
          <a:p>
            <a:endParaRPr lang="it-IT" dirty="0" smtClean="0"/>
          </a:p>
          <a:p>
            <a:r>
              <a:rPr lang="it-IT" dirty="0" smtClean="0"/>
              <a:t>La Serbia, in espansione, intende creare una grande Jugoslavia. Grande forza dei movimenti nazionalistici serbi (es. la segreta “Mano Nera”).</a:t>
            </a:r>
          </a:p>
          <a:p>
            <a:endParaRPr lang="it-IT" dirty="0" smtClean="0"/>
          </a:p>
          <a:p>
            <a:endParaRPr lang="it-IT" dirty="0" smtClean="0"/>
          </a:p>
          <a:p>
            <a:endParaRPr lang="it-IT" dirty="0"/>
          </a:p>
          <a:p>
            <a:r>
              <a:rPr lang="it-IT" dirty="0" smtClean="0"/>
              <a:t>Molti bosniaci vorrebbero unirsi alla Serbia.</a:t>
            </a:r>
            <a:endParaRPr lang="it-IT" dirty="0"/>
          </a:p>
        </p:txBody>
      </p:sp>
      <p:pic>
        <p:nvPicPr>
          <p:cNvPr id="29698" name="Picture 2" descr="Visualizza immagine di origine"/>
          <p:cNvPicPr>
            <a:picLocks noChangeAspect="1" noChangeArrowheads="1"/>
          </p:cNvPicPr>
          <p:nvPr/>
        </p:nvPicPr>
        <p:blipFill>
          <a:blip r:embed="rId3" cstate="print"/>
          <a:srcRect/>
          <a:stretch>
            <a:fillRect/>
          </a:stretch>
        </p:blipFill>
        <p:spPr bwMode="auto">
          <a:xfrm>
            <a:off x="7215206" y="3000378"/>
            <a:ext cx="857256" cy="85725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r>
              <a:rPr lang="it-IT" dirty="0" smtClean="0"/>
              <a:t>La scintilla</a:t>
            </a:r>
            <a:endParaRPr lang="it-IT" dirty="0"/>
          </a:p>
        </p:txBody>
      </p:sp>
      <p:sp>
        <p:nvSpPr>
          <p:cNvPr id="10" name="CasellaDiTesto 9"/>
          <p:cNvSpPr txBox="1"/>
          <p:nvPr/>
        </p:nvSpPr>
        <p:spPr>
          <a:xfrm>
            <a:off x="1285852" y="1142990"/>
            <a:ext cx="635798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b="1" i="1" dirty="0" smtClean="0">
                <a:solidFill>
                  <a:schemeClr val="tx1"/>
                </a:solidFill>
              </a:rPr>
              <a:t>L’AUSTRIA INCOLPA LA SERBIA</a:t>
            </a:r>
            <a:endParaRPr lang="it-IT" sz="3200" b="1" i="1" dirty="0">
              <a:solidFill>
                <a:schemeClr val="tx1"/>
              </a:solidFill>
            </a:endParaRPr>
          </a:p>
        </p:txBody>
      </p:sp>
      <p:sp>
        <p:nvSpPr>
          <p:cNvPr id="11" name="CasellaDiTesto 10"/>
          <p:cNvSpPr txBox="1"/>
          <p:nvPr/>
        </p:nvSpPr>
        <p:spPr>
          <a:xfrm>
            <a:off x="928662" y="1928808"/>
            <a:ext cx="728667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t>ULTIMATUM </a:t>
            </a:r>
            <a:r>
              <a:rPr lang="it-IT" sz="2800" dirty="0" smtClean="0">
                <a:sym typeface="Wingdings" pitchFamily="2" charset="2"/>
              </a:rPr>
              <a:t> inaccettabile per la Serbia</a:t>
            </a:r>
            <a:endParaRPr lang="it-IT" sz="2800" dirty="0">
              <a:solidFill>
                <a:schemeClr val="tx1"/>
              </a:solidFill>
            </a:endParaRPr>
          </a:p>
        </p:txBody>
      </p:sp>
      <p:sp>
        <p:nvSpPr>
          <p:cNvPr id="9" name="CasellaDiTesto 8"/>
          <p:cNvSpPr txBox="1"/>
          <p:nvPr/>
        </p:nvSpPr>
        <p:spPr>
          <a:xfrm>
            <a:off x="1000100" y="2786064"/>
            <a:ext cx="7286676" cy="12618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t>L’Austria dichiara guerra alla Serbia </a:t>
            </a:r>
            <a:r>
              <a:rPr lang="it-IT" sz="2800" dirty="0" smtClean="0"/>
              <a:t>(28 luglio)</a:t>
            </a:r>
          </a:p>
          <a:p>
            <a:pPr algn="just">
              <a:buFontTx/>
              <a:buChar char="-"/>
            </a:pPr>
            <a:r>
              <a:rPr lang="it-IT" sz="2400" dirty="0" smtClean="0">
                <a:solidFill>
                  <a:schemeClr val="tx1"/>
                </a:solidFill>
              </a:rPr>
              <a:t> Pressioni tedesche</a:t>
            </a:r>
          </a:p>
          <a:p>
            <a:pPr algn="just">
              <a:buFontTx/>
              <a:buChar char="-"/>
            </a:pPr>
            <a:r>
              <a:rPr lang="it-IT" sz="2400" dirty="0">
                <a:solidFill>
                  <a:schemeClr val="tx1"/>
                </a:solidFill>
              </a:rPr>
              <a:t> </a:t>
            </a:r>
            <a:r>
              <a:rPr lang="it-IT" sz="2400" dirty="0" smtClean="0">
                <a:solidFill>
                  <a:schemeClr val="tx1"/>
                </a:solidFill>
              </a:rPr>
              <a:t>Speranza che la Russia lasci </a:t>
            </a:r>
            <a:r>
              <a:rPr lang="it-IT" sz="2400" dirty="0" err="1" smtClean="0">
                <a:solidFill>
                  <a:schemeClr val="tx1"/>
                </a:solidFill>
              </a:rPr>
              <a:t>fare…</a:t>
            </a:r>
            <a:endParaRPr lang="it-IT" sz="24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pPr algn="l"/>
            <a:r>
              <a:rPr lang="it-IT" dirty="0" smtClean="0"/>
              <a:t>Effetto domino</a:t>
            </a:r>
            <a:endParaRPr lang="it-IT" dirty="0"/>
          </a:p>
        </p:txBody>
      </p:sp>
      <p:sp>
        <p:nvSpPr>
          <p:cNvPr id="9" name="CasellaDiTesto 8"/>
          <p:cNvSpPr txBox="1"/>
          <p:nvPr/>
        </p:nvSpPr>
        <p:spPr>
          <a:xfrm>
            <a:off x="571472" y="1428742"/>
            <a:ext cx="7929618" cy="31085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a:t>L</a:t>
            </a:r>
            <a:r>
              <a:rPr lang="it-IT" sz="2800" dirty="0" smtClean="0"/>
              <a:t>a </a:t>
            </a:r>
            <a:r>
              <a:rPr lang="it-IT" sz="2800" b="1" u="sng" dirty="0"/>
              <a:t>Russia</a:t>
            </a:r>
            <a:r>
              <a:rPr lang="it-IT" sz="2800" b="1" dirty="0"/>
              <a:t> decide di entrare in guerra</a:t>
            </a:r>
            <a:r>
              <a:rPr lang="it-IT" sz="2800" dirty="0"/>
              <a:t> insieme alla </a:t>
            </a:r>
            <a:r>
              <a:rPr lang="it-IT" sz="2800" dirty="0" smtClean="0"/>
              <a:t>Serbia, </a:t>
            </a:r>
            <a:r>
              <a:rPr lang="it-IT" sz="2800" dirty="0"/>
              <a:t>contro l’Austria. </a:t>
            </a:r>
            <a:endParaRPr lang="it-IT" sz="2800" dirty="0" smtClean="0"/>
          </a:p>
          <a:p>
            <a:r>
              <a:rPr lang="it-IT" sz="2800" dirty="0" smtClean="0"/>
              <a:t>Poi, seguendo le alleanze, entrano </a:t>
            </a:r>
            <a:r>
              <a:rPr lang="it-IT" sz="2800" dirty="0"/>
              <a:t>via via in </a:t>
            </a:r>
            <a:r>
              <a:rPr lang="it-IT" sz="2800" dirty="0" smtClean="0"/>
              <a:t>guerra:</a:t>
            </a:r>
            <a:endParaRPr lang="it-IT" sz="2800" dirty="0"/>
          </a:p>
          <a:p>
            <a:pPr lvl="0">
              <a:buFont typeface="Arial" pitchFamily="34" charset="0"/>
              <a:buChar char="•"/>
            </a:pPr>
            <a:r>
              <a:rPr lang="it-IT" sz="2800" dirty="0" smtClean="0"/>
              <a:t> la </a:t>
            </a:r>
            <a:r>
              <a:rPr lang="it-IT" sz="2800" b="1" u="sng" dirty="0" smtClean="0"/>
              <a:t>Germania</a:t>
            </a:r>
            <a:endParaRPr lang="it-IT" sz="2800" dirty="0" smtClean="0"/>
          </a:p>
          <a:p>
            <a:pPr lvl="0">
              <a:buFont typeface="Arial" pitchFamily="34" charset="0"/>
              <a:buChar char="•"/>
            </a:pPr>
            <a:r>
              <a:rPr lang="it-IT" sz="2800" dirty="0" smtClean="0"/>
              <a:t> la </a:t>
            </a:r>
            <a:r>
              <a:rPr lang="it-IT" sz="2800" b="1" u="sng" dirty="0" smtClean="0"/>
              <a:t>Francia</a:t>
            </a:r>
            <a:endParaRPr lang="it-IT" sz="2800" dirty="0" smtClean="0"/>
          </a:p>
          <a:p>
            <a:pPr lvl="0">
              <a:buFont typeface="Arial" pitchFamily="34" charset="0"/>
              <a:buChar char="•"/>
            </a:pPr>
            <a:r>
              <a:rPr lang="it-IT" sz="2800" dirty="0" smtClean="0"/>
              <a:t> la </a:t>
            </a:r>
            <a:r>
              <a:rPr lang="it-IT" sz="2800" b="1" u="sng" dirty="0"/>
              <a:t>Gran </a:t>
            </a:r>
            <a:r>
              <a:rPr lang="it-IT" sz="2800" b="1" u="sng" dirty="0" smtClean="0"/>
              <a:t>Bretagna</a:t>
            </a:r>
            <a:endParaRPr lang="it-IT" sz="2800" dirty="0" smtClean="0"/>
          </a:p>
          <a:p>
            <a:pPr lvl="0">
              <a:buFont typeface="Arial" pitchFamily="34" charset="0"/>
              <a:buChar char="•"/>
            </a:pPr>
            <a:r>
              <a:rPr lang="it-IT" sz="2800" dirty="0" smtClean="0"/>
              <a:t> e, </a:t>
            </a:r>
            <a:r>
              <a:rPr lang="it-IT" sz="2800" dirty="0"/>
              <a:t>a novembre</a:t>
            </a:r>
            <a:r>
              <a:rPr lang="it-IT" sz="2800" dirty="0" smtClean="0"/>
              <a:t>, </a:t>
            </a:r>
            <a:r>
              <a:rPr lang="it-IT" sz="2800" dirty="0"/>
              <a:t>l’</a:t>
            </a:r>
            <a:r>
              <a:rPr lang="it-IT" sz="2800" b="1" u="sng" dirty="0"/>
              <a:t>impero Ottomano</a:t>
            </a:r>
            <a:r>
              <a:rPr lang="it-IT" sz="2800" dirty="0"/>
              <a:t>, contro </a:t>
            </a:r>
            <a:r>
              <a:rPr lang="it-IT" sz="2800"/>
              <a:t>i </a:t>
            </a:r>
            <a:r>
              <a:rPr lang="it-IT" sz="2800" smtClean="0"/>
              <a:t>Russi</a:t>
            </a:r>
            <a:endParaRPr lang="it-IT" sz="2800" dirty="0"/>
          </a:p>
        </p:txBody>
      </p:sp>
      <p:pic>
        <p:nvPicPr>
          <p:cNvPr id="30724" name="Picture 4" descr="Visualizza immagine di origine"/>
          <p:cNvPicPr>
            <a:picLocks noChangeAspect="1" noChangeArrowheads="1" noCrop="1"/>
          </p:cNvPicPr>
          <p:nvPr/>
        </p:nvPicPr>
        <p:blipFill>
          <a:blip r:embed="rId2" cstate="print"/>
          <a:srcRect/>
          <a:stretch>
            <a:fillRect/>
          </a:stretch>
        </p:blipFill>
        <p:spPr bwMode="auto">
          <a:xfrm>
            <a:off x="5000628" y="214296"/>
            <a:ext cx="3643288" cy="10937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isualizza immagine di origine"/>
          <p:cNvPicPr>
            <a:picLocks noChangeAspect="1" noChangeArrowheads="1"/>
          </p:cNvPicPr>
          <p:nvPr/>
        </p:nvPicPr>
        <p:blipFill>
          <a:blip r:embed="rId2" cstate="print">
            <a:lum contrast="10000"/>
          </a:blip>
          <a:srcRect/>
          <a:stretch>
            <a:fillRect/>
          </a:stretch>
        </p:blipFill>
        <p:spPr bwMode="auto">
          <a:xfrm>
            <a:off x="285720" y="0"/>
            <a:ext cx="8596370" cy="5130819"/>
          </a:xfrm>
          <a:prstGeom prst="rect">
            <a:avLst/>
          </a:prstGeom>
          <a:noFill/>
        </p:spPr>
      </p:pic>
      <p:sp>
        <p:nvSpPr>
          <p:cNvPr id="6" name="Rettangolo 5"/>
          <p:cNvSpPr/>
          <p:nvPr/>
        </p:nvSpPr>
        <p:spPr>
          <a:xfrm>
            <a:off x="0" y="0"/>
            <a:ext cx="9144000" cy="1357304"/>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42910" y="142858"/>
            <a:ext cx="7772400" cy="1102519"/>
          </a:xfrm>
        </p:spPr>
        <p:txBody>
          <a:bodyPr>
            <a:normAutofit/>
          </a:bodyPr>
          <a:lstStyle/>
          <a:p>
            <a:r>
              <a:rPr lang="it-IT" sz="4800" b="1" dirty="0" smtClean="0"/>
              <a:t>IL PIANO SCHLIEFFEN, 1905</a:t>
            </a:r>
            <a:endParaRPr lang="it-IT" sz="4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Visualizza immagine di origine"/>
          <p:cNvPicPr>
            <a:picLocks noChangeAspect="1" noChangeArrowheads="1"/>
          </p:cNvPicPr>
          <p:nvPr/>
        </p:nvPicPr>
        <p:blipFill>
          <a:blip r:embed="rId2" cstate="print">
            <a:lum contrast="10000"/>
          </a:blip>
          <a:srcRect/>
          <a:stretch>
            <a:fillRect/>
          </a:stretch>
        </p:blipFill>
        <p:spPr bwMode="auto">
          <a:xfrm>
            <a:off x="285720" y="0"/>
            <a:ext cx="8596370" cy="5130819"/>
          </a:xfrm>
          <a:prstGeom prst="rect">
            <a:avLst/>
          </a:prstGeom>
          <a:noFill/>
        </p:spPr>
      </p:pic>
      <p:sp>
        <p:nvSpPr>
          <p:cNvPr id="9" name="CasellaDiTesto 8"/>
          <p:cNvSpPr txBox="1"/>
          <p:nvPr/>
        </p:nvSpPr>
        <p:spPr>
          <a:xfrm>
            <a:off x="571472" y="714362"/>
            <a:ext cx="7929618" cy="35394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 typeface="Arial" pitchFamily="34" charset="0"/>
              <a:buChar char="•"/>
            </a:pPr>
            <a:r>
              <a:rPr lang="it-IT" sz="2800" dirty="0" smtClean="0"/>
              <a:t> </a:t>
            </a:r>
            <a:r>
              <a:rPr lang="it-IT" sz="3200" dirty="0" smtClean="0"/>
              <a:t>invadere la </a:t>
            </a:r>
            <a:r>
              <a:rPr lang="it-IT" sz="3200" b="1" dirty="0" smtClean="0">
                <a:solidFill>
                  <a:srgbClr val="FF0000"/>
                </a:solidFill>
              </a:rPr>
              <a:t>Francia</a:t>
            </a:r>
            <a:r>
              <a:rPr lang="it-IT" sz="3200" dirty="0" smtClean="0"/>
              <a:t> velocemente (“</a:t>
            </a:r>
            <a:r>
              <a:rPr lang="it-IT" sz="3200" b="1" dirty="0" smtClean="0"/>
              <a:t>guerra lampo</a:t>
            </a:r>
            <a:r>
              <a:rPr lang="it-IT" sz="3200" dirty="0" smtClean="0"/>
              <a:t>”), passando per il </a:t>
            </a:r>
            <a:r>
              <a:rPr lang="it-IT" sz="3200" b="1" dirty="0" smtClean="0"/>
              <a:t>Belgio</a:t>
            </a:r>
            <a:r>
              <a:rPr lang="it-IT" sz="3200" dirty="0" smtClean="0"/>
              <a:t> e aggirando così le fortificazioni sul confine tra Francia e Germania</a:t>
            </a:r>
          </a:p>
          <a:p>
            <a:pPr>
              <a:buFont typeface="Arial" pitchFamily="34" charset="0"/>
              <a:buChar char="•"/>
            </a:pPr>
            <a:r>
              <a:rPr lang="it-IT" sz="3200" dirty="0" smtClean="0"/>
              <a:t> sconfitta la Francia, riversare le truppe </a:t>
            </a:r>
            <a:r>
              <a:rPr lang="it-IT" sz="3200" b="1" dirty="0" smtClean="0"/>
              <a:t>ad est</a:t>
            </a:r>
            <a:r>
              <a:rPr lang="it-IT" sz="3200" dirty="0" smtClean="0"/>
              <a:t>, contro la </a:t>
            </a:r>
            <a:r>
              <a:rPr lang="it-IT" sz="3200" b="1" dirty="0" smtClean="0">
                <a:solidFill>
                  <a:srgbClr val="FF0000"/>
                </a:solidFill>
              </a:rPr>
              <a:t>Russia</a:t>
            </a:r>
            <a:r>
              <a:rPr lang="it-IT" sz="3200" dirty="0" smtClean="0"/>
              <a:t>, meno moderna e molto vasta, quindi più lenta ad organizzarsi</a:t>
            </a:r>
            <a:endParaRPr lang="it-IT"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r>
              <a:rPr lang="it-IT" dirty="0" smtClean="0"/>
              <a:t>1914, invasione del Belgio</a:t>
            </a:r>
            <a:endParaRPr lang="it-IT" dirty="0"/>
          </a:p>
        </p:txBody>
      </p:sp>
      <p:sp>
        <p:nvSpPr>
          <p:cNvPr id="9" name="CasellaDiTesto 8"/>
          <p:cNvSpPr txBox="1"/>
          <p:nvPr/>
        </p:nvSpPr>
        <p:spPr>
          <a:xfrm>
            <a:off x="571472" y="1428742"/>
            <a:ext cx="7929618"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t>I TEDESCHI PASSANO DAL BELGIO NEUTRALE</a:t>
            </a:r>
          </a:p>
          <a:p>
            <a:r>
              <a:rPr lang="it-IT" sz="2800" dirty="0" smtClean="0"/>
              <a:t>- </a:t>
            </a:r>
            <a:r>
              <a:rPr lang="it-IT" sz="2800" dirty="0" smtClean="0"/>
              <a:t>Scandalo internazionale e propaganda anti-tedesca (“stupro del Belgio” </a:t>
            </a:r>
            <a:r>
              <a:rPr lang="it-IT" sz="1050" dirty="0" err="1" smtClean="0"/>
              <a:t>v.sito</a:t>
            </a:r>
            <a:r>
              <a:rPr lang="it-IT" sz="2800" dirty="0" smtClean="0"/>
              <a:t>)</a:t>
            </a:r>
            <a:endParaRPr lang="it-IT" sz="2800" dirty="0"/>
          </a:p>
        </p:txBody>
      </p:sp>
      <p:pic>
        <p:nvPicPr>
          <p:cNvPr id="5" name="Immagine 4" descr="Il fronte occidentale&#10;LA PRIMA GUERRA MONDIALE&#10; "/>
          <p:cNvPicPr/>
          <p:nvPr/>
        </p:nvPicPr>
        <p:blipFill>
          <a:blip r:embed="rId2" cstate="print">
            <a:lum contrast="30000"/>
          </a:blip>
          <a:srcRect l="14577" t="17537" r="12069" b="12108"/>
          <a:stretch>
            <a:fillRect/>
          </a:stretch>
        </p:blipFill>
        <p:spPr bwMode="auto">
          <a:xfrm>
            <a:off x="4286248" y="2428874"/>
            <a:ext cx="3521075" cy="2533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Visualizza immagine di origine"/>
          <p:cNvPicPr>
            <a:picLocks noChangeAspect="1" noChangeArrowheads="1"/>
          </p:cNvPicPr>
          <p:nvPr/>
        </p:nvPicPr>
        <p:blipFill>
          <a:blip r:embed="rId2" cstate="print"/>
          <a:srcRect/>
          <a:stretch>
            <a:fillRect/>
          </a:stretch>
        </p:blipFill>
        <p:spPr bwMode="auto">
          <a:xfrm>
            <a:off x="1622518" y="0"/>
            <a:ext cx="6211765" cy="5143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r>
              <a:rPr lang="it-IT" dirty="0" smtClean="0"/>
              <a:t>Invasione della Francia</a:t>
            </a:r>
            <a:endParaRPr lang="it-IT" dirty="0"/>
          </a:p>
        </p:txBody>
      </p:sp>
      <p:sp>
        <p:nvSpPr>
          <p:cNvPr id="9" name="CasellaDiTesto 8"/>
          <p:cNvSpPr txBox="1"/>
          <p:nvPr/>
        </p:nvSpPr>
        <p:spPr>
          <a:xfrm>
            <a:off x="571472" y="1428742"/>
            <a:ext cx="7929618"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La Germania arriva in poco tempo a </a:t>
            </a:r>
            <a:r>
              <a:rPr lang="it-IT" sz="2800" b="1" dirty="0" smtClean="0"/>
              <a:t>soli 40 Km da Parigi</a:t>
            </a:r>
            <a:r>
              <a:rPr lang="it-IT" sz="2800" dirty="0" smtClean="0"/>
              <a:t>. </a:t>
            </a:r>
          </a:p>
          <a:p>
            <a:r>
              <a:rPr lang="it-IT" sz="2800" dirty="0" smtClean="0"/>
              <a:t>I francesi si riorganizzano: fermano i tedeschi nella battaglia della </a:t>
            </a:r>
            <a:r>
              <a:rPr lang="it-IT" sz="2800" b="1" dirty="0" smtClean="0">
                <a:solidFill>
                  <a:srgbClr val="FF0000"/>
                </a:solidFill>
              </a:rPr>
              <a:t>MARNA</a:t>
            </a:r>
            <a:r>
              <a:rPr lang="it-IT" sz="2800" dirty="0" smtClean="0"/>
              <a:t> </a:t>
            </a:r>
            <a:r>
              <a:rPr lang="it-IT" sz="2800" dirty="0" smtClean="0"/>
              <a:t>(12 settembre).</a:t>
            </a:r>
          </a:p>
        </p:txBody>
      </p:sp>
      <p:sp>
        <p:nvSpPr>
          <p:cNvPr id="6" name="Rettangolo 5"/>
          <p:cNvSpPr/>
          <p:nvPr/>
        </p:nvSpPr>
        <p:spPr>
          <a:xfrm>
            <a:off x="857224" y="3571882"/>
            <a:ext cx="735811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2800" dirty="0" smtClean="0"/>
              <a:t>Così termina la guerra di movimento e </a:t>
            </a:r>
            <a:r>
              <a:rPr lang="it-IT" sz="2800" b="1" dirty="0" smtClean="0"/>
              <a:t>inizia </a:t>
            </a:r>
          </a:p>
          <a:p>
            <a:pPr algn="ctr"/>
            <a:r>
              <a:rPr lang="it-IT" sz="3600" b="1" dirty="0" smtClean="0"/>
              <a:t>QUELLA </a:t>
            </a:r>
            <a:r>
              <a:rPr lang="it-IT" sz="3600" b="1" dirty="0" err="1" smtClean="0"/>
              <a:t>DI</a:t>
            </a:r>
            <a:r>
              <a:rPr lang="it-IT" sz="3600" b="1" dirty="0" smtClean="0"/>
              <a:t> </a:t>
            </a:r>
            <a:r>
              <a:rPr lang="it-IT" sz="3600" b="1" dirty="0" smtClean="0">
                <a:solidFill>
                  <a:srgbClr val="FF0000"/>
                </a:solidFill>
              </a:rPr>
              <a:t>POSIZIONE</a:t>
            </a:r>
            <a:r>
              <a:rPr lang="it-IT" sz="3600" dirty="0" smtClean="0"/>
              <a:t> O </a:t>
            </a:r>
            <a:r>
              <a:rPr lang="it-IT" sz="3600" dirty="0" err="1" smtClean="0"/>
              <a:t>DI</a:t>
            </a:r>
            <a:r>
              <a:rPr lang="it-IT" sz="3600" dirty="0" smtClean="0"/>
              <a:t> </a:t>
            </a:r>
            <a:r>
              <a:rPr lang="it-IT" sz="3600" b="1" dirty="0" smtClean="0">
                <a:solidFill>
                  <a:srgbClr val="FF0000"/>
                </a:solidFill>
              </a:rPr>
              <a:t>TRINCEA</a:t>
            </a:r>
            <a:endParaRPr lang="it-IT" sz="3600" dirty="0">
              <a:solidFill>
                <a:srgbClr val="FF0000"/>
              </a:solidFill>
            </a:endParaRPr>
          </a:p>
        </p:txBody>
      </p:sp>
      <p:sp>
        <p:nvSpPr>
          <p:cNvPr id="7" name="Rettangolo 6"/>
          <p:cNvSpPr/>
          <p:nvPr/>
        </p:nvSpPr>
        <p:spPr>
          <a:xfrm>
            <a:off x="6143637" y="2857502"/>
            <a:ext cx="250033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it-IT" dirty="0" smtClean="0">
                <a:hlinkClick r:id="rId2"/>
              </a:rPr>
              <a:t>https://youtu.be/bYJhWmiX4WA</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sultati immagini per prima guerra mondiale fronti"/>
          <p:cNvPicPr/>
          <p:nvPr/>
        </p:nvPicPr>
        <p:blipFill>
          <a:blip r:embed="rId2" cstate="print"/>
          <a:srcRect l="7500" t="8750" r="5156" b="1667"/>
          <a:stretch>
            <a:fillRect/>
          </a:stretch>
        </p:blipFill>
        <p:spPr bwMode="auto">
          <a:xfrm>
            <a:off x="2132647" y="695325"/>
            <a:ext cx="4878705" cy="3752850"/>
          </a:xfrm>
          <a:prstGeom prst="rect">
            <a:avLst/>
          </a:prstGeom>
          <a:noFill/>
          <a:ln w="9525">
            <a:noFill/>
            <a:miter lim="800000"/>
            <a:headEnd/>
            <a:tailEnd/>
          </a:ln>
        </p:spPr>
      </p:pic>
      <p:sp>
        <p:nvSpPr>
          <p:cNvPr id="3" name="CasellaDiTesto 2"/>
          <p:cNvSpPr txBox="1"/>
          <p:nvPr/>
        </p:nvSpPr>
        <p:spPr>
          <a:xfrm>
            <a:off x="214282" y="2428874"/>
            <a:ext cx="1785950" cy="830997"/>
          </a:xfrm>
          <a:prstGeom prst="rect">
            <a:avLst/>
          </a:prstGeom>
          <a:noFill/>
          <a:ln>
            <a:solidFill>
              <a:schemeClr val="tx1"/>
            </a:solidFill>
          </a:ln>
        </p:spPr>
        <p:txBody>
          <a:bodyPr wrap="square" rtlCol="0">
            <a:spAutoFit/>
          </a:bodyPr>
          <a:lstStyle/>
          <a:p>
            <a:pPr algn="ctr"/>
            <a:r>
              <a:rPr lang="it-IT" sz="2400" dirty="0" smtClean="0"/>
              <a:t>Fronte occidentale</a:t>
            </a:r>
            <a:endParaRPr lang="it-IT" sz="2400" dirty="0"/>
          </a:p>
        </p:txBody>
      </p:sp>
      <p:sp>
        <p:nvSpPr>
          <p:cNvPr id="4" name="CasellaDiTesto 3"/>
          <p:cNvSpPr txBox="1"/>
          <p:nvPr/>
        </p:nvSpPr>
        <p:spPr>
          <a:xfrm>
            <a:off x="7143768" y="1571618"/>
            <a:ext cx="1857388" cy="830997"/>
          </a:xfrm>
          <a:prstGeom prst="rect">
            <a:avLst/>
          </a:prstGeom>
          <a:noFill/>
          <a:ln>
            <a:solidFill>
              <a:schemeClr val="tx1"/>
            </a:solidFill>
          </a:ln>
        </p:spPr>
        <p:txBody>
          <a:bodyPr wrap="square" rtlCol="0">
            <a:spAutoFit/>
          </a:bodyPr>
          <a:lstStyle/>
          <a:p>
            <a:pPr algn="ctr"/>
            <a:r>
              <a:rPr lang="it-IT" sz="2400" dirty="0" smtClean="0"/>
              <a:t>Fronte orientale</a:t>
            </a:r>
            <a:endParaRPr lang="it-IT" sz="2400" dirty="0"/>
          </a:p>
        </p:txBody>
      </p:sp>
      <p:cxnSp>
        <p:nvCxnSpPr>
          <p:cNvPr id="6" name="Connettore 2 5"/>
          <p:cNvCxnSpPr/>
          <p:nvPr/>
        </p:nvCxnSpPr>
        <p:spPr>
          <a:xfrm flipV="1">
            <a:off x="1714480" y="2143122"/>
            <a:ext cx="1571636" cy="50006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7" name="Connettore 2 6"/>
          <p:cNvCxnSpPr/>
          <p:nvPr/>
        </p:nvCxnSpPr>
        <p:spPr>
          <a:xfrm rot="10800000">
            <a:off x="5500694" y="1857370"/>
            <a:ext cx="1857388" cy="14287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s://atistoria.ch/Sottositi_atistoria/1GM/Immagini1GM/Marna_1914.jpg"/>
          <p:cNvPicPr>
            <a:picLocks noChangeAspect="1" noChangeArrowheads="1"/>
          </p:cNvPicPr>
          <p:nvPr/>
        </p:nvPicPr>
        <p:blipFill>
          <a:blip r:embed="rId2" cstate="print"/>
          <a:srcRect/>
          <a:stretch>
            <a:fillRect/>
          </a:stretch>
        </p:blipFill>
        <p:spPr bwMode="auto">
          <a:xfrm>
            <a:off x="1857356" y="0"/>
            <a:ext cx="5715040" cy="517411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pPr algn="l"/>
            <a:r>
              <a:rPr lang="it-IT" dirty="0" smtClean="0"/>
              <a:t>Guerra di trincea</a:t>
            </a:r>
            <a:endParaRPr lang="it-IT" dirty="0"/>
          </a:p>
        </p:txBody>
      </p:sp>
      <p:sp>
        <p:nvSpPr>
          <p:cNvPr id="9" name="CasellaDiTesto 8"/>
          <p:cNvSpPr txBox="1"/>
          <p:nvPr/>
        </p:nvSpPr>
        <p:spPr>
          <a:xfrm>
            <a:off x="357158" y="1928808"/>
            <a:ext cx="7929618" cy="2677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Gli eserciti nemici si </a:t>
            </a:r>
            <a:r>
              <a:rPr lang="it-IT" sz="2800" b="1" dirty="0" smtClean="0"/>
              <a:t>fronteggiano</a:t>
            </a:r>
            <a:r>
              <a:rPr lang="it-IT" sz="2800" dirty="0" smtClean="0"/>
              <a:t> </a:t>
            </a:r>
          </a:p>
          <a:p>
            <a:pPr>
              <a:buFont typeface="Arial" pitchFamily="34" charset="0"/>
              <a:buChar char="•"/>
            </a:pPr>
            <a:r>
              <a:rPr lang="it-IT" sz="2800" dirty="0" smtClean="0"/>
              <a:t> rimanendo al riparo in </a:t>
            </a:r>
            <a:r>
              <a:rPr lang="it-IT" sz="2800" b="1" dirty="0" smtClean="0"/>
              <a:t>lunghe trincee </a:t>
            </a:r>
            <a:r>
              <a:rPr lang="it-IT" sz="2800" dirty="0" smtClean="0"/>
              <a:t>(scavate, costruite, </a:t>
            </a:r>
            <a:r>
              <a:rPr lang="it-IT" sz="2800" dirty="0" err="1" smtClean="0"/>
              <a:t>naturali…</a:t>
            </a:r>
            <a:r>
              <a:rPr lang="it-IT" sz="2800" dirty="0" smtClean="0"/>
              <a:t>) </a:t>
            </a:r>
          </a:p>
          <a:p>
            <a:pPr>
              <a:buFont typeface="Arial" pitchFamily="34" charset="0"/>
              <a:buChar char="•"/>
            </a:pPr>
            <a:r>
              <a:rPr lang="it-IT" sz="2800" dirty="0" smtClean="0"/>
              <a:t> uscendo per </a:t>
            </a:r>
            <a:r>
              <a:rPr lang="it-IT" sz="2800" b="1" dirty="0" smtClean="0"/>
              <a:t>brevi assalti </a:t>
            </a:r>
            <a:r>
              <a:rPr lang="it-IT" sz="2800" dirty="0" smtClean="0"/>
              <a:t>all’arma bianca </a:t>
            </a:r>
          </a:p>
          <a:p>
            <a:pPr lvl="1">
              <a:buFont typeface="Wingdings" pitchFamily="2" charset="2"/>
              <a:buChar char="§"/>
            </a:pPr>
            <a:r>
              <a:rPr lang="it-IT" sz="2800" dirty="0" smtClean="0"/>
              <a:t> che normalmente finiscono in </a:t>
            </a:r>
            <a:r>
              <a:rPr lang="it-IT" sz="2800" b="1" dirty="0" smtClean="0"/>
              <a:t>carneficine</a:t>
            </a:r>
            <a:r>
              <a:rPr lang="it-IT" sz="2800" dirty="0" smtClean="0"/>
              <a:t> sotto il fuoco delle </a:t>
            </a:r>
            <a:r>
              <a:rPr lang="it-IT" sz="2800" b="1" dirty="0" smtClean="0"/>
              <a:t>mitragliatrici </a:t>
            </a:r>
            <a:r>
              <a:rPr lang="it-IT" sz="2800" dirty="0" smtClean="0"/>
              <a:t>nemiche </a:t>
            </a:r>
          </a:p>
        </p:txBody>
      </p:sp>
      <p:pic>
        <p:nvPicPr>
          <p:cNvPr id="34820" name="Picture 4" descr="Visualizza immagine di origine"/>
          <p:cNvPicPr>
            <a:picLocks noChangeAspect="1" noChangeArrowheads="1"/>
          </p:cNvPicPr>
          <p:nvPr/>
        </p:nvPicPr>
        <p:blipFill>
          <a:blip r:embed="rId2" cstate="print"/>
          <a:srcRect/>
          <a:stretch>
            <a:fillRect/>
          </a:stretch>
        </p:blipFill>
        <p:spPr bwMode="auto">
          <a:xfrm>
            <a:off x="5643570" y="142858"/>
            <a:ext cx="3042569" cy="228601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r>
              <a:rPr lang="it-IT" dirty="0" smtClean="0"/>
              <a:t>Guerra di trincea</a:t>
            </a:r>
            <a:endParaRPr lang="it-IT" dirty="0"/>
          </a:p>
        </p:txBody>
      </p:sp>
      <p:sp>
        <p:nvSpPr>
          <p:cNvPr id="9" name="CasellaDiTesto 8"/>
          <p:cNvSpPr txBox="1"/>
          <p:nvPr/>
        </p:nvSpPr>
        <p:spPr>
          <a:xfrm>
            <a:off x="571472" y="1285866"/>
            <a:ext cx="8143932" cy="35394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it-IT" sz="2800" i="1" dirty="0" smtClean="0"/>
              <a:t>Perché di posizione? </a:t>
            </a:r>
          </a:p>
          <a:p>
            <a:endParaRPr lang="it-IT" sz="2800" dirty="0" smtClean="0"/>
          </a:p>
          <a:p>
            <a:r>
              <a:rPr lang="it-IT" sz="2800" b="1" dirty="0" smtClean="0">
                <a:solidFill>
                  <a:srgbClr val="FF0000"/>
                </a:solidFill>
              </a:rPr>
              <a:t>NESSUNO RIESCE PIÙ AD AVANZARE </a:t>
            </a:r>
            <a:r>
              <a:rPr lang="it-IT" sz="2800" dirty="0" smtClean="0"/>
              <a:t>in </a:t>
            </a:r>
            <a:r>
              <a:rPr lang="it-IT" sz="2800" dirty="0" smtClean="0"/>
              <a:t>modo significativo e i </a:t>
            </a:r>
            <a:r>
              <a:rPr lang="it-IT" sz="2800" b="1" dirty="0" smtClean="0"/>
              <a:t>fronti di guerra rimangono </a:t>
            </a:r>
            <a:r>
              <a:rPr lang="it-IT" sz="2800" dirty="0" smtClean="0"/>
              <a:t>pressoché </a:t>
            </a:r>
            <a:r>
              <a:rPr lang="it-IT" sz="2800" b="1" dirty="0" smtClean="0"/>
              <a:t>invariati</a:t>
            </a:r>
            <a:r>
              <a:rPr lang="it-IT" sz="2800" dirty="0" smtClean="0"/>
              <a:t> fino al </a:t>
            </a:r>
            <a:r>
              <a:rPr lang="it-IT" sz="2800" dirty="0" smtClean="0"/>
              <a:t>1918; </a:t>
            </a:r>
          </a:p>
          <a:p>
            <a:endParaRPr lang="it-IT" sz="2800" dirty="0" smtClean="0"/>
          </a:p>
          <a:p>
            <a:r>
              <a:rPr lang="it-IT" sz="2800" u="sng" dirty="0" smtClean="0"/>
              <a:t>le </a:t>
            </a:r>
            <a:r>
              <a:rPr lang="it-IT" sz="2800" u="sng" dirty="0" smtClean="0"/>
              <a:t>armi difensive (mitragliatrici e cannoni) prevalgono nettamente su quelle offensive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www.fumetti-anime-and-gadget.com/wp-content/uploads/2016/09/mondadori-comics-presenta-la-grande-guerra-14-18-la-trincea-perduta.jpg"/>
          <p:cNvPicPr>
            <a:picLocks noChangeAspect="1" noChangeArrowheads="1"/>
          </p:cNvPicPr>
          <p:nvPr/>
        </p:nvPicPr>
        <p:blipFill>
          <a:blip r:embed="rId2" cstate="print"/>
          <a:srcRect/>
          <a:stretch>
            <a:fillRect/>
          </a:stretch>
        </p:blipFill>
        <p:spPr bwMode="auto">
          <a:xfrm>
            <a:off x="428596" y="428610"/>
            <a:ext cx="8247037" cy="41235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571472" y="571486"/>
            <a:ext cx="7929618" cy="39703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Tra le più sanguinose battaglie ricordiamo le due del 1916:</a:t>
            </a:r>
          </a:p>
          <a:p>
            <a:pPr lvl="0">
              <a:buFont typeface="Arial" pitchFamily="34" charset="0"/>
              <a:buChar char="•"/>
            </a:pPr>
            <a:r>
              <a:rPr lang="it-IT" sz="2800" dirty="0" smtClean="0"/>
              <a:t> La battaglia di </a:t>
            </a:r>
            <a:r>
              <a:rPr lang="it-IT" sz="2800" b="1" dirty="0" err="1" smtClean="0"/>
              <a:t>Verdun</a:t>
            </a:r>
            <a:r>
              <a:rPr lang="it-IT" sz="2800" dirty="0" smtClean="0"/>
              <a:t> (500000 vittime), in cui i tedeschi vennero ancora fermati dai francesi.</a:t>
            </a:r>
          </a:p>
          <a:p>
            <a:pPr lvl="0">
              <a:buFont typeface="Arial" pitchFamily="34" charset="0"/>
              <a:buChar char="•"/>
            </a:pPr>
            <a:r>
              <a:rPr lang="it-IT" sz="2800" dirty="0" smtClean="0"/>
              <a:t> La battaglia del fiume </a:t>
            </a:r>
            <a:r>
              <a:rPr lang="it-IT" sz="2800" b="1" dirty="0" smtClean="0"/>
              <a:t>Somme</a:t>
            </a:r>
            <a:r>
              <a:rPr lang="it-IT" sz="2800" dirty="0" smtClean="0"/>
              <a:t> (1 milione di vittime), in cui i tedeschi fermarono invece una controffensiva di francesi e inglesi.</a:t>
            </a:r>
          </a:p>
          <a:p>
            <a:endParaRPr lang="it-IT" sz="2800" dirty="0" smtClean="0"/>
          </a:p>
          <a:p>
            <a:r>
              <a:rPr lang="it-IT" sz="2800" dirty="0" smtClean="0"/>
              <a:t>Esse non portarono ad </a:t>
            </a:r>
            <a:r>
              <a:rPr lang="it-IT" sz="2800" b="1" dirty="0" smtClean="0"/>
              <a:t>alcun risultato militare</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sultati immagini per prima guerra mondiale fronti"/>
          <p:cNvPicPr/>
          <p:nvPr/>
        </p:nvPicPr>
        <p:blipFill>
          <a:blip r:embed="rId2" cstate="print"/>
          <a:srcRect l="7500" t="8750" r="5156" b="1667"/>
          <a:stretch>
            <a:fillRect/>
          </a:stretch>
        </p:blipFill>
        <p:spPr bwMode="auto">
          <a:xfrm>
            <a:off x="2132647" y="695325"/>
            <a:ext cx="4878705" cy="3752850"/>
          </a:xfrm>
          <a:prstGeom prst="rect">
            <a:avLst/>
          </a:prstGeom>
          <a:noFill/>
          <a:ln w="9525">
            <a:noFill/>
            <a:miter lim="800000"/>
            <a:headEnd/>
            <a:tailEnd/>
          </a:ln>
        </p:spPr>
      </p:pic>
      <p:sp>
        <p:nvSpPr>
          <p:cNvPr id="3" name="CasellaDiTesto 2"/>
          <p:cNvSpPr txBox="1"/>
          <p:nvPr/>
        </p:nvSpPr>
        <p:spPr>
          <a:xfrm>
            <a:off x="214282" y="2428874"/>
            <a:ext cx="1785950" cy="830997"/>
          </a:xfrm>
          <a:prstGeom prst="rect">
            <a:avLst/>
          </a:prstGeom>
          <a:noFill/>
          <a:ln>
            <a:solidFill>
              <a:schemeClr val="tx1"/>
            </a:solidFill>
          </a:ln>
        </p:spPr>
        <p:txBody>
          <a:bodyPr wrap="square" rtlCol="0">
            <a:spAutoFit/>
          </a:bodyPr>
          <a:lstStyle/>
          <a:p>
            <a:pPr algn="ctr"/>
            <a:r>
              <a:rPr lang="it-IT" sz="2400" dirty="0" smtClean="0"/>
              <a:t>Fronte occidentale</a:t>
            </a:r>
            <a:endParaRPr lang="it-IT" sz="2400" dirty="0"/>
          </a:p>
        </p:txBody>
      </p:sp>
      <p:sp>
        <p:nvSpPr>
          <p:cNvPr id="4" name="CasellaDiTesto 3"/>
          <p:cNvSpPr txBox="1"/>
          <p:nvPr/>
        </p:nvSpPr>
        <p:spPr>
          <a:xfrm>
            <a:off x="7143768" y="1571618"/>
            <a:ext cx="1857388" cy="830997"/>
          </a:xfrm>
          <a:prstGeom prst="rect">
            <a:avLst/>
          </a:prstGeom>
          <a:noFill/>
          <a:ln>
            <a:solidFill>
              <a:schemeClr val="tx1"/>
            </a:solidFill>
          </a:ln>
        </p:spPr>
        <p:txBody>
          <a:bodyPr wrap="square" rtlCol="0">
            <a:spAutoFit/>
          </a:bodyPr>
          <a:lstStyle/>
          <a:p>
            <a:pPr algn="ctr"/>
            <a:r>
              <a:rPr lang="it-IT" sz="2400" dirty="0" smtClean="0"/>
              <a:t>Fronte orientale</a:t>
            </a:r>
            <a:endParaRPr lang="it-IT" sz="2400" dirty="0"/>
          </a:p>
        </p:txBody>
      </p:sp>
      <p:cxnSp>
        <p:nvCxnSpPr>
          <p:cNvPr id="6" name="Connettore 2 5"/>
          <p:cNvCxnSpPr/>
          <p:nvPr/>
        </p:nvCxnSpPr>
        <p:spPr>
          <a:xfrm flipV="1">
            <a:off x="1714480" y="2143122"/>
            <a:ext cx="1571636" cy="50006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7" name="Connettore 2 6"/>
          <p:cNvCxnSpPr/>
          <p:nvPr/>
        </p:nvCxnSpPr>
        <p:spPr>
          <a:xfrm rot="10800000">
            <a:off x="5500694" y="1857370"/>
            <a:ext cx="1857388" cy="14287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r>
              <a:rPr lang="it-IT" dirty="0" smtClean="0"/>
              <a:t>Il fronte orientale</a:t>
            </a:r>
            <a:endParaRPr lang="it-IT" dirty="0"/>
          </a:p>
        </p:txBody>
      </p:sp>
      <p:sp>
        <p:nvSpPr>
          <p:cNvPr id="9" name="CasellaDiTesto 8"/>
          <p:cNvSpPr txBox="1"/>
          <p:nvPr/>
        </p:nvSpPr>
        <p:spPr>
          <a:xfrm>
            <a:off x="214282" y="1357304"/>
            <a:ext cx="4786346" cy="31085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b="1" dirty="0" smtClean="0"/>
              <a:t>Fronte orientale</a:t>
            </a:r>
            <a:r>
              <a:rPr lang="it-IT" sz="2800" dirty="0" smtClean="0"/>
              <a:t> (Germania/Russia), </a:t>
            </a:r>
          </a:p>
          <a:p>
            <a:pPr>
              <a:buFont typeface="Arial" pitchFamily="34" charset="0"/>
              <a:buChar char="•"/>
            </a:pPr>
            <a:r>
              <a:rPr lang="it-IT" sz="2800" dirty="0" smtClean="0"/>
              <a:t> Iniziali successi della </a:t>
            </a:r>
            <a:r>
              <a:rPr lang="it-IT" sz="2800" i="1" dirty="0" smtClean="0"/>
              <a:t>Germania </a:t>
            </a:r>
          </a:p>
          <a:p>
            <a:pPr>
              <a:buFont typeface="Arial" pitchFamily="34" charset="0"/>
              <a:buChar char="•"/>
            </a:pPr>
            <a:r>
              <a:rPr lang="it-IT" sz="2800" i="1" dirty="0" smtClean="0"/>
              <a:t> L’Austria si trova in difficoltà</a:t>
            </a:r>
          </a:p>
          <a:p>
            <a:pPr>
              <a:buFont typeface="Arial" pitchFamily="34" charset="0"/>
              <a:buChar char="•"/>
            </a:pPr>
            <a:r>
              <a:rPr lang="it-IT" sz="2800" dirty="0" smtClean="0"/>
              <a:t> Si arriva anche qui a una posizione di </a:t>
            </a:r>
            <a:r>
              <a:rPr lang="it-IT" sz="2800" b="1" dirty="0" smtClean="0"/>
              <a:t>stallo</a:t>
            </a:r>
            <a:endParaRPr lang="it-IT" sz="2800" dirty="0"/>
          </a:p>
        </p:txBody>
      </p:sp>
      <p:pic>
        <p:nvPicPr>
          <p:cNvPr id="4" name="Immagine 3" descr="Risultati immagini per prima guerra fronte orientale"/>
          <p:cNvPicPr/>
          <p:nvPr/>
        </p:nvPicPr>
        <p:blipFill>
          <a:blip r:embed="rId3" cstate="print">
            <a:lum contrast="30000"/>
          </a:blip>
          <a:srcRect l="37481" t="28216" b="9958"/>
          <a:stretch>
            <a:fillRect/>
          </a:stretch>
        </p:blipFill>
        <p:spPr bwMode="auto">
          <a:xfrm>
            <a:off x="5072066" y="1500180"/>
            <a:ext cx="3829050"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142858"/>
            <a:ext cx="7772400" cy="1102519"/>
          </a:xfrm>
        </p:spPr>
        <p:txBody>
          <a:bodyPr/>
          <a:lstStyle/>
          <a:p>
            <a:r>
              <a:rPr lang="it-IT" dirty="0" smtClean="0"/>
              <a:t>La vita delle trincee</a:t>
            </a:r>
            <a:endParaRPr lang="it-IT" dirty="0"/>
          </a:p>
        </p:txBody>
      </p:sp>
      <p:pic>
        <p:nvPicPr>
          <p:cNvPr id="5" name="Immagine 4" descr="Risultati immagini per trincea"/>
          <p:cNvPicPr/>
          <p:nvPr/>
        </p:nvPicPr>
        <p:blipFill>
          <a:blip r:embed="rId3" cstate="print"/>
          <a:srcRect/>
          <a:stretch>
            <a:fillRect/>
          </a:stretch>
        </p:blipFill>
        <p:spPr bwMode="auto">
          <a:xfrm>
            <a:off x="1214414" y="1285866"/>
            <a:ext cx="6653239" cy="3039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Risultati immagini per trincea"/>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9" name="CasellaDiTesto 8"/>
          <p:cNvSpPr txBox="1"/>
          <p:nvPr/>
        </p:nvSpPr>
        <p:spPr>
          <a:xfrm>
            <a:off x="2214546" y="1071552"/>
            <a:ext cx="4786346" cy="523220"/>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Antichissimo sistema difensivo</a:t>
            </a:r>
            <a:endParaRPr lang="it-IT" sz="2800" dirty="0"/>
          </a:p>
        </p:txBody>
      </p:sp>
      <p:sp>
        <p:nvSpPr>
          <p:cNvPr id="5" name="CasellaDiTesto 4"/>
          <p:cNvSpPr txBox="1"/>
          <p:nvPr/>
        </p:nvSpPr>
        <p:spPr>
          <a:xfrm>
            <a:off x="285720" y="1928808"/>
            <a:ext cx="2919434"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Intemperie, fango</a:t>
            </a:r>
            <a:endParaRPr lang="it-IT" sz="2800" dirty="0"/>
          </a:p>
        </p:txBody>
      </p:sp>
      <p:sp>
        <p:nvSpPr>
          <p:cNvPr id="6" name="CasellaDiTesto 5"/>
          <p:cNvSpPr txBox="1"/>
          <p:nvPr/>
        </p:nvSpPr>
        <p:spPr>
          <a:xfrm>
            <a:off x="642910" y="3500444"/>
            <a:ext cx="2786082" cy="954107"/>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Minaccia di un attacco, cecchini</a:t>
            </a:r>
            <a:endParaRPr lang="it-IT" sz="2800" dirty="0"/>
          </a:p>
        </p:txBody>
      </p:sp>
      <p:sp>
        <p:nvSpPr>
          <p:cNvPr id="8" name="CasellaDiTesto 7"/>
          <p:cNvSpPr txBox="1"/>
          <p:nvPr/>
        </p:nvSpPr>
        <p:spPr>
          <a:xfrm>
            <a:off x="1857356" y="2643188"/>
            <a:ext cx="1990740"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Scarso cibo</a:t>
            </a:r>
            <a:endParaRPr lang="it-IT" sz="2800" dirty="0"/>
          </a:p>
        </p:txBody>
      </p:sp>
      <p:sp>
        <p:nvSpPr>
          <p:cNvPr id="10" name="CasellaDiTesto 9"/>
          <p:cNvSpPr txBox="1"/>
          <p:nvPr/>
        </p:nvSpPr>
        <p:spPr>
          <a:xfrm>
            <a:off x="3857620" y="3357568"/>
            <a:ext cx="4429156" cy="95410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Malattie (colera, dissenteria, ferite infette)</a:t>
            </a:r>
            <a:endParaRPr lang="it-IT" sz="2800" dirty="0"/>
          </a:p>
        </p:txBody>
      </p:sp>
      <p:sp>
        <p:nvSpPr>
          <p:cNvPr id="11" name="CasellaDiTesto 10"/>
          <p:cNvSpPr txBox="1"/>
          <p:nvPr/>
        </p:nvSpPr>
        <p:spPr>
          <a:xfrm>
            <a:off x="4643438" y="2071684"/>
            <a:ext cx="2928958" cy="954107"/>
          </a:xfrm>
          <a:prstGeom prst="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Scarsa igiene (topi, pulci, pidocchi) </a:t>
            </a:r>
            <a:endParaRPr lang="it-IT"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Risultati immagini per trincea"/>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9" name="CasellaDiTesto 8"/>
          <p:cNvSpPr txBox="1"/>
          <p:nvPr/>
        </p:nvSpPr>
        <p:spPr>
          <a:xfrm>
            <a:off x="428596" y="1000114"/>
            <a:ext cx="4786346" cy="35394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b="1" dirty="0" smtClean="0"/>
              <a:t>PRESENZA costante della MORTE</a:t>
            </a:r>
          </a:p>
          <a:p>
            <a:pPr>
              <a:buFontTx/>
              <a:buChar char="-"/>
            </a:pPr>
            <a:r>
              <a:rPr lang="it-IT" sz="3200" dirty="0" smtClean="0"/>
              <a:t> </a:t>
            </a:r>
            <a:r>
              <a:rPr lang="it-IT" sz="3200" b="1" dirty="0" smtClean="0"/>
              <a:t>Cadaveri</a:t>
            </a:r>
            <a:r>
              <a:rPr lang="it-IT" sz="3200" dirty="0" smtClean="0"/>
              <a:t> lasciati nella </a:t>
            </a:r>
            <a:r>
              <a:rPr lang="it-IT" sz="3200" i="1" dirty="0" smtClean="0"/>
              <a:t>terra di nessuno </a:t>
            </a:r>
            <a:r>
              <a:rPr lang="it-IT" sz="3200" dirty="0" smtClean="0"/>
              <a:t>(lo spazio tra le due trincee)</a:t>
            </a:r>
          </a:p>
          <a:p>
            <a:pPr>
              <a:buFontTx/>
              <a:buChar char="-"/>
            </a:pPr>
            <a:r>
              <a:rPr lang="it-IT" sz="3200" dirty="0" smtClean="0"/>
              <a:t> </a:t>
            </a:r>
            <a:r>
              <a:rPr lang="it-IT" sz="3200" b="1" dirty="0" smtClean="0"/>
              <a:t>Attacchi</a:t>
            </a:r>
            <a:r>
              <a:rPr lang="it-IT" sz="3200" dirty="0" smtClean="0"/>
              <a:t> avversari</a:t>
            </a:r>
          </a:p>
          <a:p>
            <a:pPr>
              <a:buFontTx/>
              <a:buChar char="-"/>
            </a:pPr>
            <a:r>
              <a:rPr lang="it-IT" sz="3200" dirty="0" smtClean="0"/>
              <a:t> Le </a:t>
            </a:r>
            <a:r>
              <a:rPr lang="it-IT" sz="3200" b="1" dirty="0" smtClean="0"/>
              <a:t>sortite</a:t>
            </a:r>
            <a:endParaRPr lang="it-IT" sz="3200" b="1" dirty="0"/>
          </a:p>
        </p:txBody>
      </p:sp>
      <p:sp>
        <p:nvSpPr>
          <p:cNvPr id="5" name="CasellaDiTesto 4"/>
          <p:cNvSpPr txBox="1"/>
          <p:nvPr/>
        </p:nvSpPr>
        <p:spPr>
          <a:xfrm>
            <a:off x="5857884" y="428610"/>
            <a:ext cx="2928958"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dirty="0" smtClean="0"/>
              <a:t>Continuamente rannicchiati in attesa di cibo, una lettera, un attacco, una missione </a:t>
            </a:r>
            <a:endParaRPr lang="it-IT" sz="2800" dirty="0"/>
          </a:p>
        </p:txBody>
      </p:sp>
      <p:sp>
        <p:nvSpPr>
          <p:cNvPr id="8" name="CasellaDiTesto 7"/>
          <p:cNvSpPr txBox="1"/>
          <p:nvPr/>
        </p:nvSpPr>
        <p:spPr>
          <a:xfrm>
            <a:off x="6215074" y="3286130"/>
            <a:ext cx="2419368" cy="1631216"/>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Sviluppo di </a:t>
            </a:r>
            <a:r>
              <a:rPr lang="it-IT" sz="3600" b="1" dirty="0" smtClean="0"/>
              <a:t>MALATTIE MENTALI</a:t>
            </a:r>
            <a:endParaRPr lang="it-IT"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magine4"/>
          <p:cNvPicPr>
            <a:picLocks noChangeAspect="1" noChangeArrowheads="1"/>
          </p:cNvPicPr>
          <p:nvPr/>
        </p:nvPicPr>
        <p:blipFill>
          <a:blip r:embed="rId2" cstate="print">
            <a:lum contrast="10000"/>
          </a:blip>
          <a:srcRect l="1087" t="4653" r="2173" b="5396"/>
          <a:stretch>
            <a:fillRect/>
          </a:stretch>
        </p:blipFill>
        <p:spPr>
          <a:xfrm>
            <a:off x="500034" y="71420"/>
            <a:ext cx="8001056" cy="4981396"/>
          </a:xfrm>
          <a:prstGeom prst="rect">
            <a:avLst/>
          </a:prstGeo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Visualizza immagine di origine"/>
          <p:cNvPicPr>
            <a:picLocks noChangeAspect="1" noChangeArrowheads="1"/>
          </p:cNvPicPr>
          <p:nvPr/>
        </p:nvPicPr>
        <p:blipFill>
          <a:blip r:embed="rId3" cstate="print"/>
          <a:srcRect t="1109" b="19104"/>
          <a:stretch>
            <a:fillRect/>
          </a:stretch>
        </p:blipFill>
        <p:spPr bwMode="auto">
          <a:xfrm>
            <a:off x="0" y="0"/>
            <a:ext cx="9144000" cy="5143500"/>
          </a:xfrm>
          <a:prstGeom prst="rect">
            <a:avLst/>
          </a:prstGeom>
          <a:noFill/>
        </p:spPr>
      </p:pic>
      <p:sp>
        <p:nvSpPr>
          <p:cNvPr id="6" name="CasellaDiTesto 5"/>
          <p:cNvSpPr txBox="1"/>
          <p:nvPr/>
        </p:nvSpPr>
        <p:spPr>
          <a:xfrm>
            <a:off x="285720" y="2071684"/>
            <a:ext cx="2786082" cy="584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PATRIOTTISMO</a:t>
            </a:r>
            <a:endParaRPr lang="it-IT" sz="3200" dirty="0"/>
          </a:p>
        </p:txBody>
      </p:sp>
      <p:sp>
        <p:nvSpPr>
          <p:cNvPr id="8" name="CasellaDiTesto 7"/>
          <p:cNvSpPr txBox="1"/>
          <p:nvPr/>
        </p:nvSpPr>
        <p:spPr>
          <a:xfrm>
            <a:off x="214282" y="1428742"/>
            <a:ext cx="2562244" cy="584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SOLIDARIETÀ</a:t>
            </a:r>
            <a:endParaRPr lang="it-IT" sz="3200" dirty="0"/>
          </a:p>
        </p:txBody>
      </p:sp>
      <p:sp>
        <p:nvSpPr>
          <p:cNvPr id="10" name="CasellaDiTesto 9"/>
          <p:cNvSpPr txBox="1"/>
          <p:nvPr/>
        </p:nvSpPr>
        <p:spPr>
          <a:xfrm>
            <a:off x="5572132" y="1643056"/>
            <a:ext cx="3357554" cy="58477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AMMUTINAMENTI</a:t>
            </a:r>
            <a:endParaRPr lang="it-IT" sz="3200" dirty="0"/>
          </a:p>
        </p:txBody>
      </p:sp>
      <p:sp>
        <p:nvSpPr>
          <p:cNvPr id="11" name="CasellaDiTesto 10"/>
          <p:cNvSpPr txBox="1"/>
          <p:nvPr/>
        </p:nvSpPr>
        <p:spPr>
          <a:xfrm>
            <a:off x="6000760" y="714362"/>
            <a:ext cx="2928958" cy="584775"/>
          </a:xfrm>
          <a:prstGeom prst="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DISERZIONI</a:t>
            </a:r>
            <a:endParaRPr lang="it-IT" sz="3200" dirty="0"/>
          </a:p>
        </p:txBody>
      </p:sp>
      <p:sp>
        <p:nvSpPr>
          <p:cNvPr id="12" name="CasellaDiTesto 11"/>
          <p:cNvSpPr txBox="1"/>
          <p:nvPr/>
        </p:nvSpPr>
        <p:spPr>
          <a:xfrm>
            <a:off x="4429124" y="2500312"/>
            <a:ext cx="3643338" cy="58477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AUTOMUTILAZIONI</a:t>
            </a:r>
            <a:endParaRPr lang="it-IT" sz="3200" dirty="0"/>
          </a:p>
        </p:txBody>
      </p:sp>
      <p:sp>
        <p:nvSpPr>
          <p:cNvPr id="13" name="CasellaDiTesto 12"/>
          <p:cNvSpPr txBox="1"/>
          <p:nvPr/>
        </p:nvSpPr>
        <p:spPr>
          <a:xfrm>
            <a:off x="1071538" y="3571882"/>
            <a:ext cx="5429288" cy="1077218"/>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200" dirty="0" smtClean="0"/>
              <a:t>PROCESSI SOMMARI, FUCILAZIONI, DECIMAZIONI</a:t>
            </a:r>
            <a:endParaRPr lang="it-IT" sz="3200" dirty="0"/>
          </a:p>
        </p:txBody>
      </p:sp>
      <p:sp>
        <p:nvSpPr>
          <p:cNvPr id="14" name="CasellaDiTesto 13"/>
          <p:cNvSpPr txBox="1"/>
          <p:nvPr/>
        </p:nvSpPr>
        <p:spPr>
          <a:xfrm rot="705214">
            <a:off x="5442654" y="3608813"/>
            <a:ext cx="3367110" cy="52322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2800" dirty="0" smtClean="0"/>
              <a:t>Il nemico è “dietro”?</a:t>
            </a:r>
            <a:endParaRPr lang="it-IT" sz="2800" dirty="0"/>
          </a:p>
        </p:txBody>
      </p:sp>
      <p:sp>
        <p:nvSpPr>
          <p:cNvPr id="15" name="CasellaDiTesto 14"/>
          <p:cNvSpPr txBox="1"/>
          <p:nvPr/>
        </p:nvSpPr>
        <p:spPr>
          <a:xfrm>
            <a:off x="7000892" y="4714890"/>
            <a:ext cx="1928826" cy="2539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050" dirty="0" smtClean="0"/>
              <a:t>v. file “Esperienze di guerra”</a:t>
            </a:r>
            <a:endParaRPr lang="it-IT" sz="105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upload.wikimedia.org/wikipedia/eml/thumb/0/0c/Bandiera_italiana.svg/1500px-Bandiera_italiana.svg.png"/>
          <p:cNvPicPr>
            <a:picLocks noChangeAspect="1" noChangeArrowheads="1"/>
          </p:cNvPicPr>
          <p:nvPr/>
        </p:nvPicPr>
        <p:blipFill>
          <a:blip r:embed="rId3" cstate="print"/>
          <a:srcRect t="15626"/>
          <a:stretch>
            <a:fillRect/>
          </a:stretch>
        </p:blipFill>
        <p:spPr bwMode="auto">
          <a:xfrm>
            <a:off x="0" y="0"/>
            <a:ext cx="9144000" cy="5143500"/>
          </a:xfrm>
          <a:prstGeom prst="rect">
            <a:avLst/>
          </a:prstGeom>
          <a:noFill/>
        </p:spPr>
      </p:pic>
      <p:sp>
        <p:nvSpPr>
          <p:cNvPr id="2" name="Titolo 1"/>
          <p:cNvSpPr>
            <a:spLocks noGrp="1"/>
          </p:cNvSpPr>
          <p:nvPr>
            <p:ph type="ctrTitle"/>
          </p:nvPr>
        </p:nvSpPr>
        <p:spPr>
          <a:xfrm>
            <a:off x="642910" y="0"/>
            <a:ext cx="7772400" cy="1102519"/>
          </a:xfrm>
        </p:spPr>
        <p:txBody>
          <a:bodyPr/>
          <a:lstStyle/>
          <a:p>
            <a:r>
              <a:rPr lang="it-IT" dirty="0" smtClean="0"/>
              <a:t>L’ITALIA</a:t>
            </a:r>
            <a:endParaRPr lang="it-IT" dirty="0"/>
          </a:p>
        </p:txBody>
      </p:sp>
      <p:sp>
        <p:nvSpPr>
          <p:cNvPr id="10" name="CasellaDiTesto 9"/>
          <p:cNvSpPr txBox="1"/>
          <p:nvPr/>
        </p:nvSpPr>
        <p:spPr>
          <a:xfrm>
            <a:off x="642910" y="1428742"/>
            <a:ext cx="7572428" cy="144655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400" dirty="0" smtClean="0"/>
              <a:t>L’ITALIA NON ENTRA IN GUERRA CON GERMANIA E AUSTRIA</a:t>
            </a:r>
            <a:endParaRPr lang="it-IT" sz="4400" dirty="0"/>
          </a:p>
        </p:txBody>
      </p:sp>
      <p:sp>
        <p:nvSpPr>
          <p:cNvPr id="17" name="Rettangolo 16"/>
          <p:cNvSpPr/>
          <p:nvPr/>
        </p:nvSpPr>
        <p:spPr>
          <a:xfrm>
            <a:off x="1357290" y="3214692"/>
            <a:ext cx="6858048"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t-IT" sz="3600" dirty="0" smtClean="0">
                <a:latin typeface="Arial" pitchFamily="34" charset="0"/>
                <a:ea typeface="Times New Roman" pitchFamily="18" charset="0"/>
                <a:cs typeface="Arial" pitchFamily="34" charset="0"/>
              </a:rPr>
              <a:t>SI DICHIARA INIZIALMENTE </a:t>
            </a:r>
            <a:r>
              <a:rPr lang="it-IT" sz="4400" b="1" dirty="0" smtClean="0">
                <a:solidFill>
                  <a:srgbClr val="FF0000"/>
                </a:solidFill>
                <a:latin typeface="Arial" pitchFamily="34" charset="0"/>
                <a:ea typeface="Times New Roman" pitchFamily="18" charset="0"/>
                <a:cs typeface="Arial" pitchFamily="34" charset="0"/>
              </a:rPr>
              <a:t>NEUTRALE</a:t>
            </a:r>
            <a:endParaRPr lang="it-IT" sz="44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upload.wikimedia.org/wikipedia/eml/thumb/0/0c/Bandiera_italiana.svg/1500px-Bandiera_italiana.svg.png"/>
          <p:cNvPicPr>
            <a:picLocks noChangeAspect="1" noChangeArrowheads="1"/>
          </p:cNvPicPr>
          <p:nvPr/>
        </p:nvPicPr>
        <p:blipFill>
          <a:blip r:embed="rId3" cstate="print"/>
          <a:srcRect t="15626"/>
          <a:stretch>
            <a:fillRect/>
          </a:stretch>
        </p:blipFill>
        <p:spPr bwMode="auto">
          <a:xfrm>
            <a:off x="0" y="0"/>
            <a:ext cx="9144000" cy="5143500"/>
          </a:xfrm>
          <a:prstGeom prst="rect">
            <a:avLst/>
          </a:prstGeom>
          <a:noFill/>
        </p:spPr>
      </p:pic>
      <p:sp>
        <p:nvSpPr>
          <p:cNvPr id="10" name="CasellaDiTesto 9"/>
          <p:cNvSpPr txBox="1"/>
          <p:nvPr/>
        </p:nvSpPr>
        <p:spPr>
          <a:xfrm>
            <a:off x="142844" y="1000114"/>
            <a:ext cx="4214842" cy="317009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4000" dirty="0" smtClean="0"/>
              <a:t>La Triplice Alleanza:</a:t>
            </a:r>
          </a:p>
          <a:p>
            <a:pPr lvl="0">
              <a:buFont typeface="Arial" pitchFamily="34" charset="0"/>
              <a:buChar char="•"/>
            </a:pPr>
            <a:r>
              <a:rPr lang="it-IT" sz="4000" dirty="0" smtClean="0"/>
              <a:t> Prevedeva la </a:t>
            </a:r>
            <a:r>
              <a:rPr lang="it-IT" sz="4000" b="1" u="sng" dirty="0" smtClean="0"/>
              <a:t>consultazione</a:t>
            </a:r>
            <a:r>
              <a:rPr lang="it-IT" sz="4000" dirty="0" smtClean="0"/>
              <a:t> degli alleati </a:t>
            </a:r>
            <a:r>
              <a:rPr lang="it-IT" sz="4000" b="1" dirty="0" smtClean="0"/>
              <a:t>PRIMA</a:t>
            </a:r>
            <a:r>
              <a:rPr lang="it-IT" sz="4000" dirty="0" smtClean="0"/>
              <a:t> di entrare in guerra</a:t>
            </a:r>
          </a:p>
        </p:txBody>
      </p:sp>
      <p:sp>
        <p:nvSpPr>
          <p:cNvPr id="38913" name="Rectangle 1"/>
          <p:cNvSpPr>
            <a:spLocks noChangeArrowheads="1"/>
          </p:cNvSpPr>
          <p:nvPr/>
        </p:nvSpPr>
        <p:spPr bwMode="auto">
          <a:xfrm>
            <a:off x="4714876" y="1142990"/>
            <a:ext cx="4214810" cy="286232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it-IT" sz="3600" b="0" i="0" u="none" strike="noStrike" cap="none" normalizeH="0" baseline="0" dirty="0" smtClean="0">
                <a:ln>
                  <a:noFill/>
                </a:ln>
                <a:solidFill>
                  <a:schemeClr val="tx1"/>
                </a:solidFill>
                <a:effectLst/>
                <a:latin typeface="Arial" pitchFamily="34" charset="0"/>
                <a:cs typeface="Arial" pitchFamily="34" charset="0"/>
              </a:rPr>
              <a:t>L’Italia era stata avvertita </a:t>
            </a:r>
            <a:r>
              <a:rPr kumimoji="0" lang="it-IT" sz="3600" b="1" i="1" u="none" strike="noStrike" cap="none" normalizeH="0" baseline="0" dirty="0" smtClean="0">
                <a:ln>
                  <a:noFill/>
                </a:ln>
                <a:solidFill>
                  <a:schemeClr val="tx1"/>
                </a:solidFill>
                <a:effectLst/>
                <a:latin typeface="Arial" pitchFamily="34" charset="0"/>
                <a:cs typeface="Arial" pitchFamily="34" charset="0"/>
              </a:rPr>
              <a:t>solo un giorno prima</a:t>
            </a:r>
            <a:r>
              <a:rPr kumimoji="0" lang="it-IT" sz="3600" b="0" i="0" u="none" strike="noStrike" cap="none" normalizeH="0" baseline="0" dirty="0" smtClean="0">
                <a:ln>
                  <a:noFill/>
                </a:ln>
                <a:solidFill>
                  <a:schemeClr val="tx1"/>
                </a:solidFill>
                <a:effectLst/>
                <a:latin typeface="Arial" pitchFamily="34" charset="0"/>
                <a:cs typeface="Arial" pitchFamily="34" charset="0"/>
              </a:rPr>
              <a:t> dell’ultimatum alla Serbia.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upload.wikimedia.org/wikipedia/eml/thumb/0/0c/Bandiera_italiana.svg/1500px-Bandiera_italiana.svg.png"/>
          <p:cNvPicPr>
            <a:picLocks noChangeAspect="1" noChangeArrowheads="1"/>
          </p:cNvPicPr>
          <p:nvPr/>
        </p:nvPicPr>
        <p:blipFill>
          <a:blip r:embed="rId3" cstate="print"/>
          <a:srcRect t="15626"/>
          <a:stretch>
            <a:fillRect/>
          </a:stretch>
        </p:blipFill>
        <p:spPr bwMode="auto">
          <a:xfrm>
            <a:off x="0" y="0"/>
            <a:ext cx="9144000" cy="5143500"/>
          </a:xfrm>
          <a:prstGeom prst="rect">
            <a:avLst/>
          </a:prstGeom>
          <a:noFill/>
        </p:spPr>
      </p:pic>
      <p:sp>
        <p:nvSpPr>
          <p:cNvPr id="10" name="CasellaDiTesto 9"/>
          <p:cNvSpPr txBox="1"/>
          <p:nvPr/>
        </p:nvSpPr>
        <p:spPr>
          <a:xfrm>
            <a:off x="142844" y="1000114"/>
            <a:ext cx="4214842" cy="280076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4400" dirty="0" smtClean="0"/>
              <a:t>La Triplice Alleanza:</a:t>
            </a:r>
          </a:p>
          <a:p>
            <a:pPr algn="just">
              <a:buFont typeface="Arial" pitchFamily="34" charset="0"/>
              <a:buChar char="•"/>
            </a:pPr>
            <a:r>
              <a:rPr lang="it-IT" sz="4400" dirty="0" smtClean="0"/>
              <a:t> Era considerata solo </a:t>
            </a:r>
            <a:r>
              <a:rPr lang="it-IT" sz="4400" b="1" u="sng" dirty="0" smtClean="0"/>
              <a:t>DIFENSIVA</a:t>
            </a:r>
            <a:endParaRPr lang="it-IT" sz="4400" dirty="0"/>
          </a:p>
        </p:txBody>
      </p:sp>
      <p:sp>
        <p:nvSpPr>
          <p:cNvPr id="38913" name="Rectangle 1"/>
          <p:cNvSpPr>
            <a:spLocks noChangeArrowheads="1"/>
          </p:cNvSpPr>
          <p:nvPr/>
        </p:nvSpPr>
        <p:spPr bwMode="auto">
          <a:xfrm>
            <a:off x="4929190" y="1142990"/>
            <a:ext cx="4000496" cy="255454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it-IT" sz="4000" b="0" i="0" u="none" strike="noStrike" cap="none" normalizeH="0" baseline="0" dirty="0" smtClean="0">
                <a:ln>
                  <a:noFill/>
                </a:ln>
                <a:solidFill>
                  <a:schemeClr val="tx1"/>
                </a:solidFill>
                <a:effectLst/>
                <a:latin typeface="Arial" pitchFamily="34" charset="0"/>
                <a:cs typeface="Arial" pitchFamily="34" charset="0"/>
              </a:rPr>
              <a:t>La </a:t>
            </a:r>
            <a:r>
              <a:rPr kumimoji="0" lang="it-IT" sz="4000" b="0" i="1" u="none" strike="noStrike" cap="none" normalizeH="0" baseline="0" dirty="0" smtClean="0">
                <a:ln>
                  <a:noFill/>
                </a:ln>
                <a:solidFill>
                  <a:schemeClr val="tx1"/>
                </a:solidFill>
                <a:effectLst/>
                <a:latin typeface="Arial" pitchFamily="34" charset="0"/>
                <a:cs typeface="Arial" pitchFamily="34" charset="0"/>
              </a:rPr>
              <a:t>Germania e l’Austria</a:t>
            </a:r>
            <a:r>
              <a:rPr kumimoji="0" lang="it-IT" sz="4000" b="0" i="0" u="none" strike="noStrike" cap="none" normalizeH="0" baseline="0" dirty="0" smtClean="0">
                <a:ln>
                  <a:noFill/>
                </a:ln>
                <a:solidFill>
                  <a:schemeClr val="tx1"/>
                </a:solidFill>
                <a:effectLst/>
                <a:latin typeface="Arial" pitchFamily="34" charset="0"/>
                <a:cs typeface="Arial" pitchFamily="34" charset="0"/>
              </a:rPr>
              <a:t> </a:t>
            </a:r>
            <a:r>
              <a:rPr kumimoji="0" lang="it-IT" sz="4000" b="1" i="0" u="none" strike="noStrike" cap="none" normalizeH="0" baseline="0" dirty="0" smtClean="0">
                <a:ln>
                  <a:noFill/>
                </a:ln>
                <a:solidFill>
                  <a:schemeClr val="tx1"/>
                </a:solidFill>
                <a:effectLst/>
                <a:latin typeface="Arial" pitchFamily="34" charset="0"/>
                <a:cs typeface="Arial" pitchFamily="34" charset="0"/>
              </a:rPr>
              <a:t>NON ERANO STATE ATTACCATE</a:t>
            </a:r>
            <a:endParaRPr kumimoji="0" lang="it-IT"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upload.wikimedia.org/wikipedia/eml/thumb/0/0c/Bandiera_italiana.svg/1500px-Bandiera_italiana.svg.png"/>
          <p:cNvPicPr>
            <a:picLocks noChangeAspect="1" noChangeArrowheads="1"/>
          </p:cNvPicPr>
          <p:nvPr/>
        </p:nvPicPr>
        <p:blipFill>
          <a:blip r:embed="rId3" cstate="print"/>
          <a:srcRect t="15626"/>
          <a:stretch>
            <a:fillRect/>
          </a:stretch>
        </p:blipFill>
        <p:spPr bwMode="auto">
          <a:xfrm>
            <a:off x="0" y="0"/>
            <a:ext cx="9144000" cy="5143500"/>
          </a:xfrm>
          <a:prstGeom prst="rect">
            <a:avLst/>
          </a:prstGeom>
          <a:noFill/>
        </p:spPr>
      </p:pic>
      <p:sp>
        <p:nvSpPr>
          <p:cNvPr id="38913" name="Rectangle 1"/>
          <p:cNvSpPr>
            <a:spLocks noChangeArrowheads="1"/>
          </p:cNvSpPr>
          <p:nvPr/>
        </p:nvSpPr>
        <p:spPr bwMode="auto">
          <a:xfrm>
            <a:off x="571472" y="714362"/>
            <a:ext cx="8072462" cy="34163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Poi: 1) </a:t>
            </a:r>
            <a:r>
              <a:rPr kumimoji="0" lang="it-IT"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l’Italia </a:t>
            </a:r>
            <a:r>
              <a:rPr kumimoji="0" lang="it-IT" sz="3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NON ERA PRONTA</a:t>
            </a:r>
            <a:r>
              <a:rPr kumimoji="0" lang="it-IT"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 intraprendere una guerra; </a:t>
            </a:r>
          </a:p>
          <a:p>
            <a:pPr marL="0" marR="0" lvl="0" indent="0" algn="just" defTabSz="914400" rtl="0" eaLnBrk="0" fontAlgn="base" latinLnBrk="0" hangingPunct="0">
              <a:lnSpc>
                <a:spcPct val="100000"/>
              </a:lnSpc>
              <a:spcBef>
                <a:spcPct val="0"/>
              </a:spcBef>
              <a:spcAft>
                <a:spcPct val="0"/>
              </a:spcAft>
              <a:buClrTx/>
              <a:buSzTx/>
              <a:buFontTx/>
              <a:buNone/>
              <a:tabLst/>
            </a:pPr>
            <a:endParaRPr lang="it-IT" sz="3600" dirty="0" smtClean="0">
              <a:solidFill>
                <a:schemeClr val="tx1"/>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it-IT" sz="3600" b="0" i="0" u="none" strike="noStrike" cap="none" normalizeH="0" dirty="0" smtClean="0">
                <a:ln>
                  <a:noFill/>
                </a:ln>
                <a:solidFill>
                  <a:schemeClr val="tx1"/>
                </a:solidFill>
                <a:effectLst/>
                <a:latin typeface="Arial" pitchFamily="34" charset="0"/>
                <a:ea typeface="Times New Roman" pitchFamily="18" charset="0"/>
                <a:cs typeface="Arial" pitchFamily="34" charset="0"/>
              </a:rPr>
              <a:t> m</a:t>
            </a:r>
            <a:r>
              <a:rPr lang="it-IT" sz="3600" dirty="0" smtClean="0">
                <a:solidFill>
                  <a:schemeClr val="tx1"/>
                </a:solidFill>
                <a:latin typeface="Arial" pitchFamily="34" charset="0"/>
                <a:ea typeface="Times New Roman" pitchFamily="18" charset="0"/>
                <a:cs typeface="Arial" pitchFamily="34" charset="0"/>
              </a:rPr>
              <a:t>olti </a:t>
            </a:r>
            <a:r>
              <a:rPr kumimoji="0" lang="it-IT"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a:t>
            </a:r>
            <a:r>
              <a:rPr kumimoji="0" lang="it-IT"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IRREDENTISTI</a:t>
            </a:r>
            <a:r>
              <a:rPr kumimoji="0" lang="it-IT"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non avrebbero mai voluto, fin dall’inizio, l’alleanza con l’Austria. </a:t>
            </a:r>
            <a:endParaRPr kumimoji="0" lang="it-IT"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102519"/>
          </a:xfrm>
        </p:spPr>
        <p:txBody>
          <a:bodyPr/>
          <a:lstStyle/>
          <a:p>
            <a:r>
              <a:rPr lang="it-IT" dirty="0" smtClean="0"/>
              <a:t>Interventisti e neutralisti</a:t>
            </a:r>
            <a:endParaRPr lang="it-IT" dirty="0"/>
          </a:p>
        </p:txBody>
      </p:sp>
      <p:sp>
        <p:nvSpPr>
          <p:cNvPr id="10" name="CasellaDiTesto 9"/>
          <p:cNvSpPr txBox="1"/>
          <p:nvPr/>
        </p:nvSpPr>
        <p:spPr>
          <a:xfrm>
            <a:off x="1571604" y="1214428"/>
            <a:ext cx="5929354" cy="95410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I partiti e l’opinione pubblica italiana si divisero in </a:t>
            </a:r>
            <a:r>
              <a:rPr lang="it-IT" sz="2800" b="1" dirty="0" smtClean="0"/>
              <a:t>due schieramenti</a:t>
            </a:r>
            <a:endParaRPr lang="it-IT" sz="2800" dirty="0" smtClean="0"/>
          </a:p>
        </p:txBody>
      </p:sp>
      <p:sp>
        <p:nvSpPr>
          <p:cNvPr id="6" name="Rettangolo 5"/>
          <p:cNvSpPr/>
          <p:nvPr/>
        </p:nvSpPr>
        <p:spPr>
          <a:xfrm>
            <a:off x="428596" y="2643188"/>
            <a:ext cx="4000528"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it-IT" sz="2800" b="1" u="sng" dirty="0" smtClean="0"/>
              <a:t>Interventisti</a:t>
            </a:r>
            <a:r>
              <a:rPr lang="it-IT" sz="2800" dirty="0" smtClean="0"/>
              <a:t> (a favore dell’intervento dell’Italia, a fianco dell’Intesa).</a:t>
            </a:r>
          </a:p>
        </p:txBody>
      </p:sp>
      <p:sp>
        <p:nvSpPr>
          <p:cNvPr id="7" name="Rettangolo 6"/>
          <p:cNvSpPr/>
          <p:nvPr/>
        </p:nvSpPr>
        <p:spPr>
          <a:xfrm>
            <a:off x="4643438" y="2643188"/>
            <a:ext cx="4286248"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it-IT" sz="2800" b="1" u="sng" dirty="0" smtClean="0"/>
              <a:t>Neutralisti</a:t>
            </a:r>
            <a:r>
              <a:rPr lang="it-IT" sz="2800" dirty="0" smtClean="0"/>
              <a:t> (che vogliono mantenere l’Italia al di fuori del conflitto).</a:t>
            </a:r>
            <a:endParaRPr lang="it-IT" sz="2800" dirty="0"/>
          </a:p>
        </p:txBody>
      </p:sp>
      <p:cxnSp>
        <p:nvCxnSpPr>
          <p:cNvPr id="9" name="Connettore 1 8"/>
          <p:cNvCxnSpPr>
            <a:stCxn id="10" idx="2"/>
            <a:endCxn id="6" idx="0"/>
          </p:cNvCxnSpPr>
          <p:nvPr/>
        </p:nvCxnSpPr>
        <p:spPr>
          <a:xfrm rot="5400000">
            <a:off x="3245245" y="1352151"/>
            <a:ext cx="474653" cy="2107421"/>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Connettore 1 11"/>
          <p:cNvCxnSpPr>
            <a:stCxn id="10" idx="2"/>
            <a:endCxn id="7" idx="0"/>
          </p:cNvCxnSpPr>
          <p:nvPr/>
        </p:nvCxnSpPr>
        <p:spPr>
          <a:xfrm rot="16200000" flipH="1">
            <a:off x="5424095" y="1280720"/>
            <a:ext cx="474653" cy="2250281"/>
          </a:xfrm>
          <a:prstGeom prst="line">
            <a:avLst/>
          </a:prstGeom>
        </p:spPr>
        <p:style>
          <a:lnRef idx="1">
            <a:schemeClr val="accent3"/>
          </a:lnRef>
          <a:fillRef idx="0">
            <a:schemeClr val="accent3"/>
          </a:fillRef>
          <a:effectRef idx="0">
            <a:schemeClr val="accent3"/>
          </a:effectRef>
          <a:fontRef idx="minor">
            <a:schemeClr val="tx1"/>
          </a:fontRef>
        </p:style>
      </p:cxnSp>
      <p:pic>
        <p:nvPicPr>
          <p:cNvPr id="30722" name="Picture 2" descr="Visualizza immagine di origine"/>
          <p:cNvPicPr>
            <a:picLocks noChangeAspect="1" noChangeArrowheads="1"/>
          </p:cNvPicPr>
          <p:nvPr/>
        </p:nvPicPr>
        <p:blipFill>
          <a:blip r:embed="rId3" cstate="print"/>
          <a:srcRect t="12153" b="3514"/>
          <a:stretch>
            <a:fillRect/>
          </a:stretch>
        </p:blipFill>
        <p:spPr bwMode="auto">
          <a:xfrm>
            <a:off x="0" y="0"/>
            <a:ext cx="9144000" cy="5143500"/>
          </a:xfrm>
          <a:prstGeom prst="rect">
            <a:avLst/>
          </a:prstGeom>
          <a:noFill/>
        </p:spPr>
      </p:pic>
      <p:pic>
        <p:nvPicPr>
          <p:cNvPr id="13" name="Picture 2" descr="https://upload.wikimedia.org/wikipedia/eml/thumb/0/0c/Bandiera_italiana.svg/1500px-Bandiera_italiana.svg.png"/>
          <p:cNvPicPr>
            <a:picLocks noChangeAspect="1" noChangeArrowheads="1"/>
          </p:cNvPicPr>
          <p:nvPr/>
        </p:nvPicPr>
        <p:blipFill>
          <a:blip r:embed="rId4" cstate="print">
            <a:lum bright="22000"/>
          </a:blip>
          <a:srcRect t="15626"/>
          <a:stretch>
            <a:fillRect/>
          </a:stretch>
        </p:blipFill>
        <p:spPr bwMode="auto">
          <a:xfrm>
            <a:off x="0" y="3990986"/>
            <a:ext cx="9144000" cy="1152514"/>
          </a:xfrm>
          <a:prstGeom prst="rect">
            <a:avLst/>
          </a:prstGeom>
          <a:ln>
            <a:noFill/>
          </a:ln>
          <a:effectLst>
            <a:softEdge rad="112500"/>
          </a:effectLst>
        </p:spPr>
      </p:pic>
      <p:sp>
        <p:nvSpPr>
          <p:cNvPr id="11" name="Titolo 1"/>
          <p:cNvSpPr txBox="1">
            <a:spLocks/>
          </p:cNvSpPr>
          <p:nvPr/>
        </p:nvSpPr>
        <p:spPr>
          <a:xfrm>
            <a:off x="857224" y="4040981"/>
            <a:ext cx="7772400" cy="110251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INTERVENTISTI E NEUTRALISTI</a:t>
            </a:r>
            <a:endParaRPr kumimoji="0" lang="it-IT"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571604" y="642924"/>
            <a:ext cx="5929354" cy="156966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I partiti e l’opinione pubblica italiana si divisero in </a:t>
            </a:r>
            <a:r>
              <a:rPr lang="it-IT" sz="3200" b="1" dirty="0" smtClean="0"/>
              <a:t>due schieramenti</a:t>
            </a:r>
            <a:endParaRPr lang="it-IT" sz="3200" dirty="0" smtClean="0"/>
          </a:p>
        </p:txBody>
      </p:sp>
      <p:sp>
        <p:nvSpPr>
          <p:cNvPr id="6" name="Rettangolo 5"/>
          <p:cNvSpPr/>
          <p:nvPr/>
        </p:nvSpPr>
        <p:spPr>
          <a:xfrm>
            <a:off x="428596" y="2643188"/>
            <a:ext cx="4000528"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it-IT" sz="2800" b="1" u="sng" dirty="0" smtClean="0"/>
              <a:t>Interventisti</a:t>
            </a:r>
            <a:r>
              <a:rPr lang="it-IT" sz="2800" dirty="0" smtClean="0"/>
              <a:t> (a favore dell’intervento dell’Italia, a fianco dell’Intesa).</a:t>
            </a:r>
          </a:p>
        </p:txBody>
      </p:sp>
      <p:sp>
        <p:nvSpPr>
          <p:cNvPr id="7" name="Rettangolo 6"/>
          <p:cNvSpPr/>
          <p:nvPr/>
        </p:nvSpPr>
        <p:spPr>
          <a:xfrm>
            <a:off x="4643438" y="2643188"/>
            <a:ext cx="4286248"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it-IT" sz="2800" b="1" u="sng" dirty="0" smtClean="0"/>
              <a:t>Neutralisti</a:t>
            </a:r>
            <a:r>
              <a:rPr lang="it-IT" sz="2800" dirty="0" smtClean="0"/>
              <a:t> (che vogliono mantenere l’Italia al di fuori del conflitto).</a:t>
            </a:r>
            <a:endParaRPr lang="it-IT" sz="2800" dirty="0"/>
          </a:p>
        </p:txBody>
      </p:sp>
      <p:cxnSp>
        <p:nvCxnSpPr>
          <p:cNvPr id="9" name="Connettore 1 8"/>
          <p:cNvCxnSpPr>
            <a:stCxn id="10" idx="2"/>
            <a:endCxn id="6" idx="0"/>
          </p:cNvCxnSpPr>
          <p:nvPr/>
        </p:nvCxnSpPr>
        <p:spPr>
          <a:xfrm rot="5400000">
            <a:off x="3267269" y="1374176"/>
            <a:ext cx="430604" cy="2107421"/>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Connettore 1 11"/>
          <p:cNvCxnSpPr>
            <a:stCxn id="10" idx="2"/>
            <a:endCxn id="7" idx="0"/>
          </p:cNvCxnSpPr>
          <p:nvPr/>
        </p:nvCxnSpPr>
        <p:spPr>
          <a:xfrm rot="16200000" flipH="1">
            <a:off x="5446119" y="1302745"/>
            <a:ext cx="430604" cy="2250281"/>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928662" y="928676"/>
          <a:ext cx="3104515" cy="3657600"/>
        </p:xfrm>
        <a:graphic>
          <a:graphicData uri="http://schemas.openxmlformats.org/drawingml/2006/table">
            <a:tbl>
              <a:tblPr/>
              <a:tblGrid>
                <a:gridCol w="3104515"/>
              </a:tblGrid>
              <a:tr h="0">
                <a:tc>
                  <a:txBody>
                    <a:bodyPr/>
                    <a:lstStyle/>
                    <a:p>
                      <a:pPr algn="ctr">
                        <a:spcAft>
                          <a:spcPts val="0"/>
                        </a:spcAft>
                      </a:pPr>
                      <a:r>
                        <a:rPr lang="it-IT" sz="1600" dirty="0">
                          <a:highlight>
                            <a:srgbClr val="FFFF00"/>
                          </a:highlight>
                          <a:latin typeface="Arial"/>
                          <a:ea typeface="Times New Roman"/>
                        </a:rPr>
                        <a:t>Nazionalisti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it-IT" sz="1600" dirty="0">
                          <a:latin typeface="Arial"/>
                          <a:ea typeface="Times New Roman"/>
                        </a:rPr>
                        <a:t>Che esaltano la guerra in sé e in particolare vogliono una guerra contro l’Austria per prendersi Trento e Trieste (</a:t>
                      </a:r>
                      <a:r>
                        <a:rPr lang="it-IT" sz="1600" b="1" dirty="0">
                          <a:latin typeface="Arial"/>
                          <a:ea typeface="Times New Roman"/>
                        </a:rPr>
                        <a:t>irredentismo</a:t>
                      </a:r>
                      <a:r>
                        <a:rPr lang="it-IT" sz="1600" dirty="0">
                          <a:latin typeface="Arial"/>
                          <a:ea typeface="Times New Roman"/>
                        </a:rPr>
                        <a:t>). Tra gli intellettuali ricordiamo </a:t>
                      </a:r>
                      <a:r>
                        <a:rPr lang="it-IT" sz="1600" b="1" dirty="0" err="1">
                          <a:latin typeface="Arial"/>
                          <a:ea typeface="Times New Roman"/>
                        </a:rPr>
                        <a:t>D’Annunzio</a:t>
                      </a:r>
                      <a:r>
                        <a:rPr lang="it-IT" sz="1600" dirty="0">
                          <a:latin typeface="Arial"/>
                          <a:ea typeface="Times New Roman"/>
                        </a:rPr>
                        <a:t> e Giovanni Papini. Inoltre, tra essi, emerge la figura di </a:t>
                      </a:r>
                      <a:r>
                        <a:rPr lang="it-IT" sz="1600" b="1" dirty="0">
                          <a:latin typeface="Arial"/>
                          <a:ea typeface="Times New Roman"/>
                        </a:rPr>
                        <a:t>Mussolini</a:t>
                      </a:r>
                      <a:r>
                        <a:rPr lang="it-IT" sz="1600" dirty="0">
                          <a:latin typeface="Arial"/>
                          <a:ea typeface="Times New Roman"/>
                        </a:rPr>
                        <a:t>, espulso dal PSI (era direttore del giornale socialista “Avanti!”) e autore di una violenta campagna interventista per mezzo del suo nuovo giornale, “Il Popolo d’Italia”. (</a:t>
                      </a:r>
                      <a:r>
                        <a:rPr lang="it-IT" sz="1600" i="1" dirty="0">
                          <a:latin typeface="Arial"/>
                          <a:ea typeface="Times New Roman"/>
                        </a:rPr>
                        <a:t>v. sito</a:t>
                      </a:r>
                      <a:r>
                        <a:rPr lang="it-IT" sz="1600" dirty="0">
                          <a:latin typeface="Arial"/>
                          <a:ea typeface="Times New Roman"/>
                        </a:rPr>
                        <a:t>)</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ella 2"/>
          <p:cNvGraphicFramePr>
            <a:graphicFrameLocks noGrp="1"/>
          </p:cNvGraphicFramePr>
          <p:nvPr/>
        </p:nvGraphicFramePr>
        <p:xfrm>
          <a:off x="4786314" y="1000114"/>
          <a:ext cx="3390267" cy="3413760"/>
        </p:xfrm>
        <a:graphic>
          <a:graphicData uri="http://schemas.openxmlformats.org/drawingml/2006/table">
            <a:tbl>
              <a:tblPr/>
              <a:tblGrid>
                <a:gridCol w="3390267"/>
              </a:tblGrid>
              <a:tr h="0">
                <a:tc>
                  <a:txBody>
                    <a:bodyPr/>
                    <a:lstStyle/>
                    <a:p>
                      <a:pPr algn="ctr">
                        <a:spcAft>
                          <a:spcPts val="0"/>
                        </a:spcAft>
                      </a:pPr>
                      <a:r>
                        <a:rPr lang="it-IT" sz="1600" dirty="0">
                          <a:highlight>
                            <a:srgbClr val="FFFF00"/>
                          </a:highlight>
                          <a:latin typeface="Arial"/>
                          <a:ea typeface="Times New Roman"/>
                        </a:rPr>
                        <a:t>Sindacati rivoluzionari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it-IT" sz="1600" dirty="0">
                          <a:latin typeface="Arial"/>
                          <a:ea typeface="Times New Roman"/>
                        </a:rPr>
                        <a:t>Ritengono che la guerra possa portare alla </a:t>
                      </a:r>
                      <a:r>
                        <a:rPr lang="it-IT" sz="1600" b="1" dirty="0">
                          <a:latin typeface="Arial"/>
                          <a:ea typeface="Times New Roman"/>
                        </a:rPr>
                        <a:t>crisi</a:t>
                      </a:r>
                      <a:r>
                        <a:rPr lang="it-IT" sz="1600" dirty="0">
                          <a:latin typeface="Arial"/>
                          <a:ea typeface="Times New Roman"/>
                        </a:rPr>
                        <a:t> e dunque alla distruzione dello stato </a:t>
                      </a:r>
                      <a:r>
                        <a:rPr lang="it-IT" sz="1600" b="1" dirty="0">
                          <a:latin typeface="Arial"/>
                          <a:ea typeface="Times New Roman"/>
                        </a:rPr>
                        <a:t>borghese</a:t>
                      </a:r>
                      <a:r>
                        <a:rPr lang="it-IT" sz="1600" dirty="0">
                          <a:latin typeface="Arial"/>
                          <a:ea typeface="Times New Roman"/>
                        </a:rPr>
                        <a:t>.</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it-IT" sz="1600" dirty="0">
                          <a:highlight>
                            <a:srgbClr val="FFFF00"/>
                          </a:highlight>
                          <a:latin typeface="Arial"/>
                          <a:ea typeface="Times New Roman"/>
                        </a:rPr>
                        <a:t>Democratici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it-IT" sz="1600" dirty="0">
                          <a:latin typeface="Arial"/>
                          <a:ea typeface="Times New Roman"/>
                        </a:rPr>
                        <a:t>Credono che sia necessaria </a:t>
                      </a:r>
                      <a:r>
                        <a:rPr lang="it-IT" sz="1600" b="1" dirty="0">
                          <a:latin typeface="Arial"/>
                          <a:ea typeface="Times New Roman"/>
                        </a:rPr>
                        <a:t>un’alleanza</a:t>
                      </a:r>
                      <a:r>
                        <a:rPr lang="it-IT" sz="1600" dirty="0">
                          <a:latin typeface="Arial"/>
                          <a:ea typeface="Times New Roman"/>
                        </a:rPr>
                        <a:t> con gli altri Stati </a:t>
                      </a:r>
                      <a:r>
                        <a:rPr lang="it-IT" sz="1600" b="1" dirty="0">
                          <a:latin typeface="Arial"/>
                          <a:ea typeface="Times New Roman"/>
                        </a:rPr>
                        <a:t>democratici</a:t>
                      </a:r>
                      <a:r>
                        <a:rPr lang="it-IT" sz="1600" dirty="0">
                          <a:latin typeface="Arial"/>
                          <a:ea typeface="Times New Roman"/>
                        </a:rPr>
                        <a:t> (Francia e Inghilterra).</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it-IT" sz="1600" dirty="0">
                          <a:highlight>
                            <a:srgbClr val="FFFF00"/>
                          </a:highlight>
                          <a:latin typeface="Arial"/>
                          <a:ea typeface="Times New Roman"/>
                        </a:rPr>
                        <a:t>Ambiente di corte e alti ufficiali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it-IT" sz="1600" dirty="0">
                          <a:latin typeface="Arial"/>
                          <a:ea typeface="Times New Roman"/>
                        </a:rPr>
                        <a:t>La guerra è un’occasione per conseguire </a:t>
                      </a:r>
                      <a:r>
                        <a:rPr lang="it-IT" sz="1600" b="1" dirty="0">
                          <a:latin typeface="Arial"/>
                          <a:ea typeface="Times New Roman"/>
                        </a:rPr>
                        <a:t>prestigio</a:t>
                      </a:r>
                      <a:r>
                        <a:rPr lang="it-IT" sz="1600" dirty="0">
                          <a:latin typeface="Arial"/>
                          <a:ea typeface="Times New Roman"/>
                        </a:rPr>
                        <a:t>.</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it-IT" sz="1600" dirty="0">
                          <a:highlight>
                            <a:srgbClr val="FFFF00"/>
                          </a:highlight>
                          <a:latin typeface="Arial"/>
                          <a:ea typeface="Times New Roman"/>
                        </a:rPr>
                        <a:t>Grandi industriali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it-IT" sz="1600" dirty="0">
                          <a:latin typeface="Arial"/>
                          <a:ea typeface="Times New Roman"/>
                        </a:rPr>
                        <a:t>Dalla guerra possono arrivare molti </a:t>
                      </a:r>
                      <a:r>
                        <a:rPr lang="it-IT" sz="1600" b="1" dirty="0">
                          <a:latin typeface="Arial"/>
                          <a:ea typeface="Times New Roman"/>
                        </a:rPr>
                        <a:t>profitti</a:t>
                      </a:r>
                      <a:r>
                        <a:rPr lang="it-IT" sz="1600" dirty="0">
                          <a:latin typeface="Arial"/>
                          <a:ea typeface="Times New Roman"/>
                        </a:rPr>
                        <a:t> per l’industria pesante.</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asellaDiTesto 3"/>
          <p:cNvSpPr txBox="1"/>
          <p:nvPr/>
        </p:nvSpPr>
        <p:spPr>
          <a:xfrm>
            <a:off x="285720" y="285734"/>
            <a:ext cx="3000396" cy="369332"/>
          </a:xfrm>
          <a:prstGeom prst="rect">
            <a:avLst/>
          </a:prstGeom>
          <a:noFill/>
        </p:spPr>
        <p:txBody>
          <a:bodyPr wrap="square" rtlCol="0">
            <a:spAutoFit/>
          </a:bodyPr>
          <a:lstStyle/>
          <a:p>
            <a:r>
              <a:rPr lang="it-IT" b="1" dirty="0" smtClean="0"/>
              <a:t>INTERVENTISTI</a:t>
            </a:r>
            <a:endParaRPr lang="it-IT"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357172"/>
            <a:ext cx="3000396" cy="369332"/>
          </a:xfrm>
          <a:prstGeom prst="rect">
            <a:avLst/>
          </a:prstGeom>
          <a:noFill/>
        </p:spPr>
        <p:txBody>
          <a:bodyPr wrap="square" rtlCol="0">
            <a:spAutoFit/>
          </a:bodyPr>
          <a:lstStyle/>
          <a:p>
            <a:r>
              <a:rPr lang="it-IT" b="1" dirty="0" smtClean="0"/>
              <a:t>NEUTRALISTI</a:t>
            </a:r>
            <a:endParaRPr lang="it-IT" b="1" dirty="0"/>
          </a:p>
        </p:txBody>
      </p:sp>
      <p:graphicFrame>
        <p:nvGraphicFramePr>
          <p:cNvPr id="5" name="Tabella 4"/>
          <p:cNvGraphicFramePr>
            <a:graphicFrameLocks noGrp="1"/>
          </p:cNvGraphicFramePr>
          <p:nvPr/>
        </p:nvGraphicFramePr>
        <p:xfrm>
          <a:off x="857224" y="928676"/>
          <a:ext cx="3104515" cy="3291840"/>
        </p:xfrm>
        <a:graphic>
          <a:graphicData uri="http://schemas.openxmlformats.org/drawingml/2006/table">
            <a:tbl>
              <a:tblPr/>
              <a:tblGrid>
                <a:gridCol w="3104515"/>
              </a:tblGrid>
              <a:tr h="0">
                <a:tc>
                  <a:txBody>
                    <a:bodyPr/>
                    <a:lstStyle/>
                    <a:p>
                      <a:pPr algn="ctr">
                        <a:spcAft>
                          <a:spcPts val="0"/>
                        </a:spcAft>
                      </a:pPr>
                      <a:r>
                        <a:rPr lang="it-IT" sz="1800" dirty="0">
                          <a:highlight>
                            <a:srgbClr val="00FF00"/>
                          </a:highlight>
                          <a:latin typeface="Arial"/>
                          <a:ea typeface="Times New Roman"/>
                        </a:rPr>
                        <a:t>Liberali giolittiani</a:t>
                      </a:r>
                      <a:endParaRPr lang="it-IT"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it-IT" sz="1800" dirty="0">
                          <a:latin typeface="Arial"/>
                          <a:ea typeface="Times New Roman"/>
                        </a:rPr>
                        <a:t>Ritengono che le ambizioni irredentistiche possano essere soddisfatte per via </a:t>
                      </a:r>
                      <a:r>
                        <a:rPr lang="it-IT" sz="1800" b="1" dirty="0">
                          <a:latin typeface="Arial"/>
                          <a:ea typeface="Times New Roman"/>
                        </a:rPr>
                        <a:t>diplomatica</a:t>
                      </a:r>
                      <a:r>
                        <a:rPr lang="it-IT" sz="1800" dirty="0">
                          <a:latin typeface="Arial"/>
                          <a:ea typeface="Times New Roman"/>
                        </a:rPr>
                        <a:t> (Giolitti diceva: assicuriamo la nostra neutralità all’Austria in cambio di Trento e Trieste).</a:t>
                      </a:r>
                      <a:endParaRPr lang="it-IT" sz="1800" dirty="0">
                        <a:latin typeface="Times New Roman"/>
                        <a:ea typeface="Times New Roman"/>
                      </a:endParaRPr>
                    </a:p>
                    <a:p>
                      <a:pPr algn="just">
                        <a:spcAft>
                          <a:spcPts val="0"/>
                        </a:spcAft>
                      </a:pPr>
                      <a:r>
                        <a:rPr lang="it-IT" sz="1800" dirty="0">
                          <a:latin typeface="Arial"/>
                          <a:ea typeface="Times New Roman"/>
                        </a:rPr>
                        <a:t>Inoltre ritengono che l’Italia </a:t>
                      </a:r>
                      <a:r>
                        <a:rPr lang="it-IT" sz="1800" b="1" dirty="0">
                          <a:latin typeface="Arial"/>
                          <a:ea typeface="Times New Roman"/>
                        </a:rPr>
                        <a:t>non sia pronta </a:t>
                      </a:r>
                      <a:r>
                        <a:rPr lang="it-IT" sz="1800" dirty="0">
                          <a:latin typeface="Arial"/>
                          <a:ea typeface="Times New Roman"/>
                        </a:rPr>
                        <a:t>militarmente per affrontare una guerra. (</a:t>
                      </a:r>
                      <a:r>
                        <a:rPr lang="it-IT" sz="1800" i="1" dirty="0">
                          <a:latin typeface="Arial"/>
                          <a:ea typeface="Times New Roman"/>
                        </a:rPr>
                        <a:t>v. sito</a:t>
                      </a:r>
                      <a:r>
                        <a:rPr lang="it-IT" sz="1800" dirty="0">
                          <a:latin typeface="Arial"/>
                          <a:ea typeface="Times New Roman"/>
                        </a:rPr>
                        <a:t>)</a:t>
                      </a:r>
                      <a:endParaRPr lang="it-IT"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la 5"/>
          <p:cNvGraphicFramePr>
            <a:graphicFrameLocks noGrp="1"/>
          </p:cNvGraphicFramePr>
          <p:nvPr/>
        </p:nvGraphicFramePr>
        <p:xfrm>
          <a:off x="4500562" y="500048"/>
          <a:ext cx="3571900" cy="4114800"/>
        </p:xfrm>
        <a:graphic>
          <a:graphicData uri="http://schemas.openxmlformats.org/drawingml/2006/table">
            <a:tbl>
              <a:tblPr/>
              <a:tblGrid>
                <a:gridCol w="3571900"/>
              </a:tblGrid>
              <a:tr h="0">
                <a:tc>
                  <a:txBody>
                    <a:bodyPr/>
                    <a:lstStyle/>
                    <a:p>
                      <a:pPr algn="ctr">
                        <a:spcAft>
                          <a:spcPts val="0"/>
                        </a:spcAft>
                      </a:pPr>
                      <a:r>
                        <a:rPr lang="it-IT" sz="1800" dirty="0">
                          <a:highlight>
                            <a:srgbClr val="00FF00"/>
                          </a:highlight>
                          <a:latin typeface="Arial"/>
                          <a:ea typeface="Times New Roman"/>
                        </a:rPr>
                        <a:t>Socialisti</a:t>
                      </a:r>
                      <a:endParaRPr lang="it-IT"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it-IT" sz="1800" dirty="0">
                          <a:latin typeface="Arial"/>
                          <a:ea typeface="Times New Roman"/>
                        </a:rPr>
                        <a:t>Dicono che la guerra non fa altro che gli </a:t>
                      </a:r>
                      <a:r>
                        <a:rPr lang="it-IT" sz="1800" b="1" dirty="0">
                          <a:latin typeface="Arial"/>
                          <a:ea typeface="Times New Roman"/>
                        </a:rPr>
                        <a:t>interessi capitalistici</a:t>
                      </a:r>
                      <a:r>
                        <a:rPr lang="it-IT" sz="1800" dirty="0">
                          <a:latin typeface="Arial"/>
                          <a:ea typeface="Times New Roman"/>
                        </a:rPr>
                        <a:t>, danneggia il popolo e gli operai. Operai e contadini che, tra l’altro, erano certamente ostili alla guerra.</a:t>
                      </a:r>
                      <a:endParaRPr lang="it-IT"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it-IT" sz="1800" dirty="0">
                          <a:highlight>
                            <a:srgbClr val="00FF00"/>
                          </a:highlight>
                          <a:latin typeface="Arial"/>
                          <a:ea typeface="Times New Roman"/>
                        </a:rPr>
                        <a:t>Cattolici</a:t>
                      </a:r>
                      <a:endParaRPr lang="it-IT"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it-IT" sz="1800" dirty="0">
                          <a:latin typeface="Arial"/>
                          <a:ea typeface="Times New Roman"/>
                        </a:rPr>
                        <a:t>Sono contro la guerra e la violenza in genere: papa </a:t>
                      </a:r>
                      <a:r>
                        <a:rPr lang="it-IT" sz="1800" b="1" dirty="0">
                          <a:latin typeface="Arial"/>
                          <a:ea typeface="Times New Roman"/>
                        </a:rPr>
                        <a:t>Benedetto </a:t>
                      </a:r>
                      <a:r>
                        <a:rPr lang="it-IT" sz="1800" b="1" dirty="0" err="1">
                          <a:latin typeface="Arial"/>
                          <a:ea typeface="Times New Roman"/>
                        </a:rPr>
                        <a:t>XV</a:t>
                      </a:r>
                      <a:r>
                        <a:rPr lang="it-IT" sz="1800" b="1" dirty="0">
                          <a:latin typeface="Arial"/>
                          <a:ea typeface="Times New Roman"/>
                        </a:rPr>
                        <a:t> </a:t>
                      </a:r>
                      <a:r>
                        <a:rPr lang="it-IT" sz="1800" dirty="0">
                          <a:latin typeface="Arial"/>
                          <a:ea typeface="Times New Roman"/>
                        </a:rPr>
                        <a:t>aveva parlato di “</a:t>
                      </a:r>
                      <a:r>
                        <a:rPr lang="it-IT" sz="1800" b="1" dirty="0">
                          <a:latin typeface="Arial"/>
                          <a:ea typeface="Times New Roman"/>
                        </a:rPr>
                        <a:t>orrenda carneficina </a:t>
                      </a:r>
                      <a:r>
                        <a:rPr lang="it-IT" sz="1800" dirty="0">
                          <a:latin typeface="Arial"/>
                          <a:ea typeface="Times New Roman"/>
                        </a:rPr>
                        <a:t>che disonora l’Europa”. Inoltre l’Austria è un paese profondamente cattolico. (</a:t>
                      </a:r>
                      <a:r>
                        <a:rPr lang="it-IT" sz="1800" i="1" dirty="0">
                          <a:latin typeface="Arial"/>
                          <a:ea typeface="Times New Roman"/>
                        </a:rPr>
                        <a:t>v. sito</a:t>
                      </a:r>
                      <a:r>
                        <a:rPr lang="it-IT" sz="1800" dirty="0">
                          <a:latin typeface="Arial"/>
                          <a:ea typeface="Times New Roman"/>
                        </a:rPr>
                        <a:t>)</a:t>
                      </a:r>
                      <a:endParaRPr lang="it-IT"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5297" name="Rectangle 1"/>
          <p:cNvSpPr>
            <a:spLocks noChangeArrowheads="1"/>
          </p:cNvSpPr>
          <p:nvPr/>
        </p:nvSpPr>
        <p:spPr bwMode="auto">
          <a:xfrm>
            <a:off x="911559" y="4776400"/>
            <a:ext cx="760657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neutralisti rappresentano la </a:t>
            </a:r>
            <a:r>
              <a:rPr kumimoji="0" lang="it-IT"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maggioranza</a:t>
            </a: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 come vedremo l’Italia entrerà nel conflitto (insieme </a:t>
            </a:r>
            <a:r>
              <a:rPr kumimoji="0" lang="it-IT"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all’Intesa</a:t>
            </a: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102519"/>
          </a:xfrm>
        </p:spPr>
        <p:txBody>
          <a:bodyPr/>
          <a:lstStyle/>
          <a:p>
            <a:r>
              <a:rPr lang="it-IT" dirty="0" smtClean="0"/>
              <a:t>Intervento dell’Italia</a:t>
            </a:r>
            <a:endParaRPr lang="it-IT" dirty="0"/>
          </a:p>
        </p:txBody>
      </p:sp>
      <p:sp>
        <p:nvSpPr>
          <p:cNvPr id="10" name="CasellaDiTesto 9"/>
          <p:cNvSpPr txBox="1"/>
          <p:nvPr/>
        </p:nvSpPr>
        <p:spPr>
          <a:xfrm>
            <a:off x="428596" y="1214428"/>
            <a:ext cx="8358246" cy="3662541"/>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dirty="0" smtClean="0"/>
              <a:t>26 aprile 1915: il </a:t>
            </a:r>
            <a:r>
              <a:rPr lang="it-IT" sz="2800" b="1" dirty="0" smtClean="0"/>
              <a:t>capo del governo</a:t>
            </a:r>
            <a:r>
              <a:rPr lang="it-IT" sz="2800" dirty="0" smtClean="0"/>
              <a:t>, </a:t>
            </a:r>
            <a:r>
              <a:rPr lang="it-IT" sz="2800" dirty="0" err="1" smtClean="0"/>
              <a:t>Salandra</a:t>
            </a:r>
            <a:r>
              <a:rPr lang="it-IT" sz="2800" dirty="0" smtClean="0"/>
              <a:t>, </a:t>
            </a:r>
            <a:r>
              <a:rPr lang="it-IT" sz="2800" b="1" dirty="0" smtClean="0"/>
              <a:t>stipula un accordo</a:t>
            </a:r>
            <a:r>
              <a:rPr lang="it-IT" sz="2800" dirty="0" smtClean="0"/>
              <a:t> (che </a:t>
            </a:r>
            <a:r>
              <a:rPr lang="it-IT" sz="2800" u="sng" dirty="0" smtClean="0">
                <a:solidFill>
                  <a:srgbClr val="FF0000"/>
                </a:solidFill>
              </a:rPr>
              <a:t>non è reso pubblico</a:t>
            </a:r>
            <a:r>
              <a:rPr lang="it-IT" sz="2800" dirty="0" smtClean="0"/>
              <a:t>) per cui </a:t>
            </a:r>
            <a:r>
              <a:rPr lang="it-IT" sz="2800" b="1" u="sng" dirty="0" smtClean="0"/>
              <a:t>l’Italia si impegna a entrare in guerra </a:t>
            </a:r>
            <a:r>
              <a:rPr lang="it-IT" sz="2800" b="1" u="sng" dirty="0" smtClean="0">
                <a:solidFill>
                  <a:srgbClr val="FF0000"/>
                </a:solidFill>
              </a:rPr>
              <a:t>entro un mese </a:t>
            </a:r>
            <a:r>
              <a:rPr lang="it-IT" sz="2800" b="1" u="sng" dirty="0" smtClean="0"/>
              <a:t>a fianco dell’</a:t>
            </a:r>
            <a:r>
              <a:rPr lang="it-IT" sz="2800" b="1" u="sng" dirty="0" smtClean="0">
                <a:solidFill>
                  <a:srgbClr val="FF0000"/>
                </a:solidFill>
              </a:rPr>
              <a:t>Intesa</a:t>
            </a:r>
            <a:r>
              <a:rPr lang="it-IT" sz="2800" dirty="0" smtClean="0"/>
              <a:t>. </a:t>
            </a:r>
          </a:p>
          <a:p>
            <a:pPr algn="just"/>
            <a:endParaRPr lang="it-IT" sz="800" dirty="0" smtClean="0"/>
          </a:p>
          <a:p>
            <a:pPr algn="just"/>
            <a:r>
              <a:rPr lang="it-IT" sz="2800" dirty="0" smtClean="0"/>
              <a:t>In cambio del suo ingresso in guerra l’Italia avrebbe ricevuto: </a:t>
            </a:r>
            <a:r>
              <a:rPr lang="it-IT" sz="2800" i="1" dirty="0" smtClean="0"/>
              <a:t>Trento, Trieste, Gorizia, l’Istria e la Dalmazia, il porto di </a:t>
            </a:r>
            <a:r>
              <a:rPr lang="it-IT" sz="2800" i="1" dirty="0" err="1" smtClean="0"/>
              <a:t>Valona</a:t>
            </a:r>
            <a:r>
              <a:rPr lang="it-IT" sz="2800" i="1" dirty="0" smtClean="0"/>
              <a:t> in Albania e parte dei possedimenti coloniali africani dei tedeschi</a:t>
            </a:r>
            <a:r>
              <a:rPr lang="it-IT" sz="2800" dirty="0" smtClean="0"/>
              <a:t>.</a:t>
            </a:r>
            <a:endParaRPr lang="it-IT" sz="2800" dirty="0"/>
          </a:p>
        </p:txBody>
      </p:sp>
      <p:sp>
        <p:nvSpPr>
          <p:cNvPr id="8" name="Rettangolo 7"/>
          <p:cNvSpPr/>
          <p:nvPr/>
        </p:nvSpPr>
        <p:spPr>
          <a:xfrm>
            <a:off x="6715140" y="857238"/>
            <a:ext cx="2191818"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it-IT" sz="2400" b="1" dirty="0" smtClean="0"/>
              <a:t>Patto di Londra</a:t>
            </a:r>
            <a:r>
              <a:rPr lang="it-IT" sz="2400" dirty="0" smtClean="0"/>
              <a:t> </a:t>
            </a:r>
            <a:endParaRPr lang="it-IT"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smartweek.it/wpsw/wp-content/uploads/2015/11/passato-presente-futuro.jpg"/>
          <p:cNvPicPr>
            <a:picLocks noChangeAspect="1" noChangeArrowheads="1"/>
          </p:cNvPicPr>
          <p:nvPr/>
        </p:nvPicPr>
        <p:blipFill>
          <a:blip r:embed="rId2" cstate="print"/>
          <a:srcRect r="5724"/>
          <a:stretch>
            <a:fillRect/>
          </a:stretch>
        </p:blipFill>
        <p:spPr bwMode="auto">
          <a:xfrm>
            <a:off x="-1" y="0"/>
            <a:ext cx="9144001" cy="5143500"/>
          </a:xfrm>
          <a:prstGeom prst="rect">
            <a:avLst/>
          </a:prstGeom>
          <a:noFill/>
        </p:spPr>
      </p:pic>
      <p:sp>
        <p:nvSpPr>
          <p:cNvPr id="5" name="Rettangolo 4"/>
          <p:cNvSpPr/>
          <p:nvPr/>
        </p:nvSpPr>
        <p:spPr>
          <a:xfrm>
            <a:off x="5643570" y="0"/>
            <a:ext cx="3500430" cy="5143500"/>
          </a:xfrm>
          <a:prstGeom prst="rect">
            <a:avLst/>
          </a:prstGeom>
          <a:solidFill>
            <a:srgbClr val="4F81BD">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5786446" y="428610"/>
            <a:ext cx="3214710" cy="4524315"/>
          </a:xfrm>
          <a:prstGeom prst="rect">
            <a:avLst/>
          </a:prstGeom>
          <a:noFill/>
        </p:spPr>
        <p:txBody>
          <a:bodyPr wrap="square" rtlCol="0">
            <a:spAutoFit/>
          </a:bodyPr>
          <a:lstStyle/>
          <a:p>
            <a:pPr algn="ctr"/>
            <a:r>
              <a:rPr lang="it-IT" sz="4800" dirty="0" smtClean="0">
                <a:solidFill>
                  <a:srgbClr val="FF0000"/>
                </a:solidFill>
                <a:effectLst>
                  <a:outerShdw blurRad="38100" dist="38100" dir="2700000" algn="tl">
                    <a:srgbClr val="000000">
                      <a:alpha val="43137"/>
                    </a:srgbClr>
                  </a:outerShdw>
                </a:effectLst>
              </a:rPr>
              <a:t>DIVERSITÀ DELLA GRANDE GUERRA RISPETTO AL PASSATO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102519"/>
          </a:xfrm>
        </p:spPr>
        <p:txBody>
          <a:bodyPr/>
          <a:lstStyle/>
          <a:p>
            <a:r>
              <a:rPr lang="it-IT" dirty="0" smtClean="0"/>
              <a:t>Intervento dell’Italia</a:t>
            </a:r>
            <a:endParaRPr lang="it-IT" dirty="0"/>
          </a:p>
        </p:txBody>
      </p:sp>
      <p:sp>
        <p:nvSpPr>
          <p:cNvPr id="10" name="CasellaDiTesto 9"/>
          <p:cNvSpPr txBox="1"/>
          <p:nvPr/>
        </p:nvSpPr>
        <p:spPr>
          <a:xfrm>
            <a:off x="428596" y="1428742"/>
            <a:ext cx="8358246" cy="181588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dirty="0" smtClean="0"/>
              <a:t>Il Parlamento (neutralista) </a:t>
            </a:r>
            <a:r>
              <a:rPr lang="it-IT" sz="2800" u="sng" dirty="0" smtClean="0"/>
              <a:t>deve votare </a:t>
            </a:r>
            <a:r>
              <a:rPr lang="it-IT" sz="2800" dirty="0" smtClean="0"/>
              <a:t>l’ingresso in guerra.</a:t>
            </a:r>
          </a:p>
          <a:p>
            <a:pPr algn="just"/>
            <a:r>
              <a:rPr lang="it-IT" sz="2800" u="sng" dirty="0" smtClean="0"/>
              <a:t>Pressioni</a:t>
            </a:r>
            <a:r>
              <a:rPr lang="it-IT" sz="2800" dirty="0" smtClean="0"/>
              <a:t> dell’opinione pubblica:</a:t>
            </a:r>
          </a:p>
          <a:p>
            <a:pPr algn="just"/>
            <a:r>
              <a:rPr lang="it-IT" sz="2800" dirty="0" smtClean="0"/>
              <a:t>- “</a:t>
            </a:r>
            <a:r>
              <a:rPr lang="it-IT" sz="2800" b="1" dirty="0" smtClean="0">
                <a:solidFill>
                  <a:srgbClr val="FF0000"/>
                </a:solidFill>
              </a:rPr>
              <a:t>radiose giornate di maggio</a:t>
            </a:r>
            <a:r>
              <a:rPr lang="it-IT" sz="2800" dirty="0" smtClean="0"/>
              <a:t>” </a:t>
            </a:r>
            <a:r>
              <a:rPr lang="it-IT" sz="2800" dirty="0" smtClean="0">
                <a:sym typeface="Wingdings" pitchFamily="2" charset="2"/>
              </a:rPr>
              <a:t> </a:t>
            </a:r>
            <a:r>
              <a:rPr lang="it-IT" sz="2800" dirty="0" err="1" smtClean="0">
                <a:sym typeface="Wingdings" pitchFamily="2" charset="2"/>
              </a:rPr>
              <a:t>D’Annunzio</a:t>
            </a:r>
            <a:endParaRPr lang="it-IT" sz="2800" dirty="0"/>
          </a:p>
        </p:txBody>
      </p:sp>
      <p:sp>
        <p:nvSpPr>
          <p:cNvPr id="5" name="Rettangolo 4"/>
          <p:cNvSpPr/>
          <p:nvPr/>
        </p:nvSpPr>
        <p:spPr>
          <a:xfrm>
            <a:off x="1857356" y="3571882"/>
            <a:ext cx="5500726"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t-IT" sz="2800" b="1" dirty="0" smtClean="0"/>
              <a:t>Vittorio Emanuele III dichiara </a:t>
            </a:r>
            <a:r>
              <a:rPr lang="it-IT" sz="2800" b="1" dirty="0" smtClean="0">
                <a:solidFill>
                  <a:srgbClr val="FF0000"/>
                </a:solidFill>
              </a:rPr>
              <a:t>guerra all’Austria</a:t>
            </a:r>
            <a:r>
              <a:rPr lang="it-IT" sz="2800" dirty="0" smtClean="0">
                <a:solidFill>
                  <a:srgbClr val="FF0000"/>
                </a:solidFill>
              </a:rPr>
              <a:t> </a:t>
            </a:r>
            <a:r>
              <a:rPr lang="it-IT" sz="2800" dirty="0" smtClean="0"/>
              <a:t>(</a:t>
            </a:r>
            <a:r>
              <a:rPr lang="it-IT" sz="2800" b="1" dirty="0" smtClean="0"/>
              <a:t>24 maggio 1915)</a:t>
            </a:r>
            <a:endParaRPr lang="it-IT"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48399"/>
            <a:ext cx="6346609"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200" i="1" dirty="0" smtClean="0">
                <a:latin typeface="Arial" pitchFamily="34" charset="0"/>
                <a:ea typeface="Times New Roman" pitchFamily="18" charset="0"/>
                <a:cs typeface="Arial" pitchFamily="34" charset="0"/>
              </a:rPr>
              <a:t>Brani</a:t>
            </a:r>
            <a:r>
              <a:rPr kumimoji="0" lang="it-IT"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del discorso tenuto da Gabriele </a:t>
            </a:r>
            <a:r>
              <a:rPr kumimoji="0" lang="it-IT"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D’Annunzio</a:t>
            </a:r>
            <a:r>
              <a:rPr kumimoji="0" lang="it-IT"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il 13 maggio 1915, in una piazza romana.</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1" name="Immagine 1"/>
          <p:cNvPicPr>
            <a:picLocks noChangeAspect="1" noChangeArrowheads="1"/>
          </p:cNvPicPr>
          <p:nvPr/>
        </p:nvPicPr>
        <p:blipFill>
          <a:blip r:embed="rId2" cstate="print"/>
          <a:srcRect/>
          <a:stretch>
            <a:fillRect/>
          </a:stretch>
        </p:blipFill>
        <p:spPr bwMode="auto">
          <a:xfrm>
            <a:off x="6643702" y="71420"/>
            <a:ext cx="2351088" cy="784225"/>
          </a:xfrm>
          <a:prstGeom prst="rect">
            <a:avLst/>
          </a:prstGeom>
          <a:noFill/>
        </p:spPr>
      </p:pic>
      <p:sp>
        <p:nvSpPr>
          <p:cNvPr id="56323" name="Rectangle 3"/>
          <p:cNvSpPr>
            <a:spLocks noChangeArrowheads="1"/>
          </p:cNvSpPr>
          <p:nvPr/>
        </p:nvSpPr>
        <p:spPr bwMode="auto">
          <a:xfrm>
            <a:off x="214282" y="1000114"/>
            <a:ext cx="878684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"Compagni, non è più tempo di parlare ma di fare; non è più tempo di concioni ma di azioni, e di azioni romane. Se considerato è come crimine l'incitare alla violenza i cittadini, io mi vanterò di questo crimine, io lo prenderò sopra me solo. Se invece di allarmi io potessi armi gettare ai risoluti, non esiterei: né mi parrebbe di averne </a:t>
            </a:r>
            <a:r>
              <a:rPr kumimoji="0" lang="it-IT"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rimordimento</a:t>
            </a: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it-IT" sz="1400" dirty="0" smtClean="0">
                <a:latin typeface="Arial" pitchFamily="34" charset="0"/>
                <a:ea typeface="Times New Roman" pitchFamily="18" charset="0"/>
                <a:cs typeface="Arial" pitchFamily="34" charset="0"/>
              </a:rPr>
              <a:t>[</a:t>
            </a: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rimorso – </a:t>
            </a:r>
            <a:r>
              <a:rPr kumimoji="0" lang="it-IT"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Ndr</a:t>
            </a:r>
            <a:r>
              <a:rPr lang="it-IT" sz="1400" dirty="0" smtClean="0">
                <a:latin typeface="Arial" pitchFamily="34" charset="0"/>
                <a:ea typeface="Times New Roman" pitchFamily="18" charset="0"/>
                <a:cs typeface="Arial" pitchFamily="34" charset="0"/>
              </a:rPr>
              <a:t>]</a:t>
            </a: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Ogni eccesso della forza è lecito, se vale ad impedire che la Patria si perda. Voi dovete impedire che un pugno di ruffiani e di frodatori riesca ad imbrattare e a perdere l'Italia. Tutte le azioni necessarie assolve la legge di Roma.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Ascoltatemi: intendetemi. Il tradimento è oggi manifesto. Non ne respiriamo soltanto l'orribile odore, ma ne sentiamo già tutto il peso obbrobrioso. Il tradimento si compie in Roma, nella città dell'anima, nella città di vita! Nella Roma vostra si tenta di strangolare la Patria con un capestro prussiano maneggiato da quel vecchio boia labbrone le cui calcagna di fuggiasco sanno la via di Berlino. In Roma si compie l'assassinio. E se io sono il primo a gridarlo, e se io sono il solo, di questo coraggio voi mi terrete conto domani...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Udite! Noi siamo sul punto d'esser venduti come una greggia infetta. Su la nostra dignità umana, su la dignità di ognuno, su la fronte di ognuno, su la mia, su la vostra, su quella dei vostri figli, su quella dei non nati, sta la minaccia d'un marchio servile.</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Chiamarsi italiano sarà nome di rossore, nome da nascondere, nome da averne bruciate le labbra...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Questo vuol far di noi il mestatore di </a:t>
            </a:r>
            <a:r>
              <a:rPr kumimoji="0" lang="it-IT"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Dronero</a:t>
            </a: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[Giolitti; “mestatore” è che fa intrighi, </a:t>
            </a:r>
            <a:r>
              <a:rPr kumimoji="0" lang="it-IT"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Ndr</a:t>
            </a:r>
            <a:r>
              <a:rPr lang="it-IT" sz="1400" dirty="0" smtClean="0">
                <a:latin typeface="Arial" pitchFamily="34" charset="0"/>
                <a:ea typeface="Times New Roman" pitchFamily="18" charset="0"/>
                <a:cs typeface="Arial" pitchFamily="34" charset="0"/>
              </a:rPr>
              <a:t>]</a:t>
            </a:r>
            <a:r>
              <a:rPr kumimoji="0" lang="it-I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48399"/>
            <a:ext cx="6346609"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200" i="1" dirty="0" smtClean="0">
                <a:latin typeface="Arial" pitchFamily="34" charset="0"/>
                <a:ea typeface="Times New Roman" pitchFamily="18" charset="0"/>
                <a:cs typeface="Arial" pitchFamily="34" charset="0"/>
              </a:rPr>
              <a:t>Brani</a:t>
            </a:r>
            <a:r>
              <a:rPr kumimoji="0" lang="it-IT"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del discorso tenuto da Gabriele </a:t>
            </a:r>
            <a:r>
              <a:rPr kumimoji="0" lang="it-IT"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D’Annunzio</a:t>
            </a:r>
            <a:r>
              <a:rPr kumimoji="0" lang="it-IT"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il 13 maggio 1915, in una piazza romana.</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1" name="Immagine 1"/>
          <p:cNvPicPr>
            <a:picLocks noChangeAspect="1" noChangeArrowheads="1"/>
          </p:cNvPicPr>
          <p:nvPr/>
        </p:nvPicPr>
        <p:blipFill>
          <a:blip r:embed="rId2" cstate="print"/>
          <a:srcRect/>
          <a:stretch>
            <a:fillRect/>
          </a:stretch>
        </p:blipFill>
        <p:spPr bwMode="auto">
          <a:xfrm>
            <a:off x="6643702" y="71420"/>
            <a:ext cx="2351088" cy="784225"/>
          </a:xfrm>
          <a:prstGeom prst="rect">
            <a:avLst/>
          </a:prstGeom>
          <a:noFill/>
        </p:spPr>
      </p:pic>
      <p:sp>
        <p:nvSpPr>
          <p:cNvPr id="56323" name="Rectangle 3"/>
          <p:cNvSpPr>
            <a:spLocks noChangeArrowheads="1"/>
          </p:cNvSpPr>
          <p:nvPr/>
        </p:nvSpPr>
        <p:spPr bwMode="auto">
          <a:xfrm>
            <a:off x="214282" y="928676"/>
            <a:ext cx="878684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it-IT" sz="1400" dirty="0" smtClean="0">
                <a:latin typeface="Arial" pitchFamily="34" charset="0"/>
                <a:ea typeface="Times New Roman" pitchFamily="18" charset="0"/>
                <a:cs typeface="Arial" pitchFamily="34" charset="0"/>
              </a:rPr>
              <a:t>“Il vostro sangue grida. La vostra ribellione </a:t>
            </a:r>
            <a:r>
              <a:rPr lang="it-IT" sz="1400" dirty="0" err="1" smtClean="0">
                <a:latin typeface="Arial" pitchFamily="34" charset="0"/>
                <a:ea typeface="Times New Roman" pitchFamily="18" charset="0"/>
                <a:cs typeface="Arial" pitchFamily="34" charset="0"/>
              </a:rPr>
              <a:t>rugge</a:t>
            </a:r>
            <a:r>
              <a:rPr lang="it-IT" sz="1400" dirty="0" smtClean="0">
                <a:latin typeface="Arial" pitchFamily="34" charset="0"/>
                <a:ea typeface="Times New Roman" pitchFamily="18" charset="0"/>
                <a:cs typeface="Arial" pitchFamily="34" charset="0"/>
              </a:rPr>
              <a:t>. Finalmente voi vi ricordate della vostra origine. La storia vostra si fece forse nelle botteghe dei rigattieri e dei </a:t>
            </a:r>
            <a:r>
              <a:rPr lang="it-IT" sz="1400" dirty="0" err="1" smtClean="0">
                <a:latin typeface="Arial" pitchFamily="34" charset="0"/>
                <a:ea typeface="Times New Roman" pitchFamily="18" charset="0"/>
                <a:cs typeface="Arial" pitchFamily="34" charset="0"/>
              </a:rPr>
              <a:t>cenciaiuoli</a:t>
            </a:r>
            <a:r>
              <a:rPr lang="it-IT" sz="1400" dirty="0" smtClean="0">
                <a:latin typeface="Arial" pitchFamily="34" charset="0"/>
                <a:ea typeface="Times New Roman" pitchFamily="18" charset="0"/>
                <a:cs typeface="Arial" pitchFamily="34" charset="0"/>
              </a:rPr>
              <a:t>? Le bilance della vostra giustizia crollavano forse dalla banda </a:t>
            </a:r>
            <a:r>
              <a:rPr lang="it-IT" sz="1400" dirty="0" err="1" smtClean="0">
                <a:latin typeface="Arial" pitchFamily="34" charset="0"/>
                <a:ea typeface="Times New Roman" pitchFamily="18" charset="0"/>
                <a:cs typeface="Arial" pitchFamily="34" charset="0"/>
              </a:rPr>
              <a:t>ov</a:t>
            </a:r>
            <a:r>
              <a:rPr lang="it-IT" sz="1400" dirty="0" smtClean="0">
                <a:latin typeface="Arial" pitchFamily="34" charset="0"/>
                <a:ea typeface="Times New Roman" pitchFamily="18" charset="0"/>
                <a:cs typeface="Arial" pitchFamily="34" charset="0"/>
              </a:rPr>
              <a:t>'era posto un tozzo da maciullare, un osso da rodere? Il vostro Campidoglio era forse un banco di barattatori e di </a:t>
            </a:r>
            <a:r>
              <a:rPr lang="it-IT" sz="1400" dirty="0" err="1" smtClean="0">
                <a:latin typeface="Arial" pitchFamily="34" charset="0"/>
                <a:ea typeface="Times New Roman" pitchFamily="18" charset="0"/>
                <a:cs typeface="Arial" pitchFamily="34" charset="0"/>
              </a:rPr>
              <a:t>truffardi</a:t>
            </a:r>
            <a:r>
              <a:rPr lang="it-IT" sz="1400" dirty="0" smtClean="0">
                <a:latin typeface="Arial" pitchFamily="34" charset="0"/>
                <a:ea typeface="Times New Roman" pitchFamily="18" charset="0"/>
                <a:cs typeface="Arial" pitchFamily="34" charset="0"/>
              </a:rPr>
              <a:t>? La gloria? vi s'affaccendava e ciangottava da rivendugliola?</a:t>
            </a:r>
            <a:endParaRPr lang="it-IT" sz="1400" dirty="0" smtClean="0">
              <a:latin typeface="Arial" pitchFamily="34" charset="0"/>
              <a:cs typeface="Arial" pitchFamily="34" charset="0"/>
            </a:endParaRPr>
          </a:p>
          <a:p>
            <a:pPr lvl="0" algn="just" eaLnBrk="0" fontAlgn="base" hangingPunct="0">
              <a:spcBef>
                <a:spcPct val="0"/>
              </a:spcBef>
              <a:spcAft>
                <a:spcPct val="0"/>
              </a:spcAft>
            </a:pPr>
            <a:r>
              <a:rPr lang="it-IT" sz="1400" dirty="0" smtClean="0">
                <a:latin typeface="Arial" pitchFamily="34" charset="0"/>
                <a:ea typeface="Times New Roman" pitchFamily="18" charset="0"/>
                <a:cs typeface="Arial" pitchFamily="34" charset="0"/>
              </a:rPr>
              <a:t>Non ossi, non tozzi, non cenci, non baratti; non truffe. Basta! Rovesciate i banchi! Spezzate le false bilance! Stanotte su noi pesa il fato romano; stanotte su noi pesa la legge romana. Accettiamo il fato, accettiamo la legge.</a:t>
            </a:r>
            <a:endParaRPr lang="it-IT" sz="1400" dirty="0" smtClean="0">
              <a:latin typeface="Arial" pitchFamily="34" charset="0"/>
              <a:cs typeface="Arial" pitchFamily="34" charset="0"/>
            </a:endParaRPr>
          </a:p>
          <a:p>
            <a:pPr lvl="0" algn="just" eaLnBrk="0" fontAlgn="base" hangingPunct="0">
              <a:spcBef>
                <a:spcPct val="0"/>
              </a:spcBef>
              <a:spcAft>
                <a:spcPct val="0"/>
              </a:spcAft>
            </a:pPr>
            <a:r>
              <a:rPr lang="it-IT" sz="1400" dirty="0" smtClean="0">
                <a:latin typeface="Arial" pitchFamily="34" charset="0"/>
                <a:ea typeface="Times New Roman" pitchFamily="18" charset="0"/>
                <a:cs typeface="Arial" pitchFamily="34" charset="0"/>
              </a:rPr>
              <a:t>Imponiamo il fato, imponiamo la legge!</a:t>
            </a:r>
            <a:endParaRPr lang="it-IT" sz="1400" dirty="0" smtClean="0">
              <a:latin typeface="Arial" pitchFamily="34" charset="0"/>
              <a:cs typeface="Arial" pitchFamily="34" charset="0"/>
            </a:endParaRPr>
          </a:p>
          <a:p>
            <a:pPr lvl="0" algn="just" eaLnBrk="0" fontAlgn="base" hangingPunct="0">
              <a:spcBef>
                <a:spcPct val="0"/>
              </a:spcBef>
              <a:spcAft>
                <a:spcPct val="0"/>
              </a:spcAft>
            </a:pPr>
            <a:r>
              <a:rPr lang="it-IT" sz="1400" dirty="0" smtClean="0">
                <a:latin typeface="Arial" pitchFamily="34" charset="0"/>
                <a:ea typeface="Times New Roman" pitchFamily="18" charset="0"/>
                <a:cs typeface="Arial" pitchFamily="34" charset="0"/>
              </a:rPr>
              <a:t>Le nostre sorti non si misurano con la spanna del merciaio, ma con la spada lunga. Però con bastone e col ceffone, con la pedata e col pugno si misurano i manutengoli e i mezzani, i leccapiatti e i </a:t>
            </a:r>
            <a:r>
              <a:rPr lang="it-IT" sz="1400" dirty="0" err="1" smtClean="0">
                <a:latin typeface="Arial" pitchFamily="34" charset="0"/>
                <a:ea typeface="Times New Roman" pitchFamily="18" charset="0"/>
                <a:cs typeface="Arial" pitchFamily="34" charset="0"/>
              </a:rPr>
              <a:t>leccazampe</a:t>
            </a:r>
            <a:r>
              <a:rPr lang="it-IT" sz="1400" dirty="0" smtClean="0">
                <a:latin typeface="Arial" pitchFamily="34" charset="0"/>
                <a:ea typeface="Times New Roman" pitchFamily="18" charset="0"/>
                <a:cs typeface="Arial" pitchFamily="34" charset="0"/>
              </a:rPr>
              <a:t> dell'ex-cancelliere tedesco che sopra un colle quirite fa il grosso Giove trasformandosi a volta a volta in bue tenero e in pioggia d'oro. Codesto servidorame di bassa mano teme i colpi, ha paura delle busse, ha spavento del castigo corporale. Io ve li raccomando. Vorrei poter dire: io ve li consegno. I più maneschi di voi saranno della città e della salute pubblica </a:t>
            </a:r>
            <a:r>
              <a:rPr lang="it-IT" sz="1400" dirty="0" err="1" smtClean="0">
                <a:latin typeface="Arial" pitchFamily="34" charset="0"/>
                <a:ea typeface="Times New Roman" pitchFamily="18" charset="0"/>
                <a:cs typeface="Arial" pitchFamily="34" charset="0"/>
              </a:rPr>
              <a:t>benemeritissimi</a:t>
            </a:r>
            <a:r>
              <a:rPr lang="it-IT" sz="1400" dirty="0" smtClean="0">
                <a:latin typeface="Arial" pitchFamily="34" charset="0"/>
                <a:ea typeface="Times New Roman" pitchFamily="18" charset="0"/>
                <a:cs typeface="Arial" pitchFamily="34" charset="0"/>
              </a:rPr>
              <a:t>.</a:t>
            </a:r>
            <a:endParaRPr lang="it-IT" sz="1400" dirty="0" smtClean="0">
              <a:latin typeface="Arial" pitchFamily="34" charset="0"/>
              <a:cs typeface="Arial" pitchFamily="34" charset="0"/>
            </a:endParaRPr>
          </a:p>
          <a:p>
            <a:pPr lvl="0" algn="just" eaLnBrk="0" fontAlgn="base" hangingPunct="0">
              <a:spcBef>
                <a:spcPct val="0"/>
              </a:spcBef>
              <a:spcAft>
                <a:spcPct val="0"/>
              </a:spcAft>
            </a:pPr>
            <a:r>
              <a:rPr lang="it-IT" sz="1400" dirty="0" smtClean="0">
                <a:latin typeface="Arial" pitchFamily="34" charset="0"/>
                <a:ea typeface="Times New Roman" pitchFamily="18" charset="0"/>
                <a:cs typeface="Arial" pitchFamily="34" charset="0"/>
              </a:rPr>
              <a:t> Formatevi in drappelli, formatevi in pattuglie civiche; e fate la ronda, ponetevi alla posta per catturarli. Non una folla urlante, ma siate una milizia vigilante. Questo vi chiedo. Questo è necessario. È necessario che non sia consumato in Roma l'assassinio della Patria. Voi me ne state mallevadori [garanti], o Romani. Viva Roma Vendicatrice!”.</a:t>
            </a:r>
            <a:endParaRPr lang="it-IT"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16200000">
            <a:off x="-1928843" y="2071701"/>
            <a:ext cx="4929224" cy="1071538"/>
          </a:xfrm>
        </p:spPr>
        <p:txBody>
          <a:bodyPr/>
          <a:lstStyle/>
          <a:p>
            <a:r>
              <a:rPr lang="it-IT" dirty="0" smtClean="0"/>
              <a:t>Fronte italiano</a:t>
            </a:r>
            <a:endParaRPr lang="it-IT" dirty="0"/>
          </a:p>
        </p:txBody>
      </p:sp>
      <p:sp>
        <p:nvSpPr>
          <p:cNvPr id="7" name="Rettangolo 6"/>
          <p:cNvSpPr/>
          <p:nvPr/>
        </p:nvSpPr>
        <p:spPr>
          <a:xfrm>
            <a:off x="285720" y="71420"/>
            <a:ext cx="2559099" cy="461665"/>
          </a:xfrm>
          <a:prstGeom prst="rect">
            <a:avLst/>
          </a:prstGeom>
        </p:spPr>
        <p:txBody>
          <a:bodyPr wrap="none">
            <a:spAutoFit/>
          </a:bodyPr>
          <a:lstStyle/>
          <a:p>
            <a:pPr algn="just"/>
            <a:r>
              <a:rPr lang="it-IT" sz="2400" b="1" dirty="0" smtClean="0"/>
              <a:t>ITALIA VS AUSTRIA</a:t>
            </a:r>
          </a:p>
        </p:txBody>
      </p:sp>
      <p:pic>
        <p:nvPicPr>
          <p:cNvPr id="62466" name="Picture 2" descr="Visualizza immagine di origine"/>
          <p:cNvPicPr>
            <a:picLocks noChangeAspect="1" noChangeArrowheads="1"/>
          </p:cNvPicPr>
          <p:nvPr/>
        </p:nvPicPr>
        <p:blipFill>
          <a:blip r:embed="rId3" cstate="print"/>
          <a:srcRect/>
          <a:stretch>
            <a:fillRect/>
          </a:stretch>
        </p:blipFill>
        <p:spPr bwMode="auto">
          <a:xfrm>
            <a:off x="1142976" y="642924"/>
            <a:ext cx="6841994" cy="434955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102519"/>
          </a:xfrm>
        </p:spPr>
        <p:txBody>
          <a:bodyPr/>
          <a:lstStyle/>
          <a:p>
            <a:r>
              <a:rPr lang="it-IT" dirty="0" smtClean="0"/>
              <a:t>Fronte italiano</a:t>
            </a:r>
            <a:endParaRPr lang="it-IT" dirty="0"/>
          </a:p>
        </p:txBody>
      </p:sp>
      <p:sp>
        <p:nvSpPr>
          <p:cNvPr id="10" name="CasellaDiTesto 9"/>
          <p:cNvSpPr txBox="1"/>
          <p:nvPr/>
        </p:nvSpPr>
        <p:spPr>
          <a:xfrm>
            <a:off x="214282" y="1428742"/>
            <a:ext cx="4071966" cy="28931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buFont typeface="Arial" pitchFamily="34" charset="0"/>
              <a:buChar char="•"/>
            </a:pPr>
            <a:r>
              <a:rPr lang="it-IT" sz="2600" dirty="0" smtClean="0"/>
              <a:t> Subito guerra di </a:t>
            </a:r>
            <a:r>
              <a:rPr lang="it-IT" sz="2600" b="1" dirty="0" smtClean="0"/>
              <a:t>posizione</a:t>
            </a:r>
          </a:p>
          <a:p>
            <a:pPr algn="just">
              <a:buFont typeface="Arial" pitchFamily="34" charset="0"/>
              <a:buChar char="•"/>
            </a:pPr>
            <a:r>
              <a:rPr lang="it-IT" sz="2600" dirty="0" smtClean="0"/>
              <a:t> Generale </a:t>
            </a:r>
            <a:r>
              <a:rPr lang="it-IT" sz="2600" b="1" dirty="0" smtClean="0"/>
              <a:t>Cadorna</a:t>
            </a:r>
            <a:r>
              <a:rPr lang="it-IT" sz="2600" dirty="0" smtClean="0"/>
              <a:t>: </a:t>
            </a:r>
            <a:r>
              <a:rPr lang="it-IT" sz="2600" b="1" dirty="0" smtClean="0"/>
              <a:t>aggressività</a:t>
            </a:r>
            <a:r>
              <a:rPr lang="it-IT" sz="2600" dirty="0" smtClean="0"/>
              <a:t> infruttuosa (prime quattro </a:t>
            </a:r>
            <a:r>
              <a:rPr lang="it-IT" sz="2600" i="1" dirty="0" smtClean="0"/>
              <a:t>battaglie dell’Isonzo</a:t>
            </a:r>
            <a:r>
              <a:rPr lang="it-IT" sz="2600" dirty="0" smtClean="0"/>
              <a:t>)</a:t>
            </a:r>
          </a:p>
          <a:p>
            <a:pPr algn="just">
              <a:buFont typeface="Arial" pitchFamily="34" charset="0"/>
              <a:buChar char="•"/>
            </a:pPr>
            <a:r>
              <a:rPr lang="it-IT" sz="2600" dirty="0" smtClean="0"/>
              <a:t> 1916: offensiva austriaca (”</a:t>
            </a:r>
            <a:r>
              <a:rPr lang="it-IT" sz="2600" b="1" dirty="0" smtClean="0"/>
              <a:t>spedizione punitiva</a:t>
            </a:r>
            <a:r>
              <a:rPr lang="it-IT" sz="2600" dirty="0" smtClean="0"/>
              <a:t>”)</a:t>
            </a:r>
            <a:endParaRPr lang="it-IT" sz="2600" dirty="0"/>
          </a:p>
        </p:txBody>
      </p:sp>
      <p:pic>
        <p:nvPicPr>
          <p:cNvPr id="62466" name="Picture 2" descr="Visualizza immagine di origine"/>
          <p:cNvPicPr>
            <a:picLocks noChangeAspect="1" noChangeArrowheads="1"/>
          </p:cNvPicPr>
          <p:nvPr/>
        </p:nvPicPr>
        <p:blipFill>
          <a:blip r:embed="rId3" cstate="print"/>
          <a:srcRect/>
          <a:stretch>
            <a:fillRect/>
          </a:stretch>
        </p:blipFill>
        <p:spPr bwMode="auto">
          <a:xfrm>
            <a:off x="4572000" y="1428742"/>
            <a:ext cx="4270226" cy="271464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102519"/>
          </a:xfrm>
        </p:spPr>
        <p:txBody>
          <a:bodyPr/>
          <a:lstStyle/>
          <a:p>
            <a:r>
              <a:rPr lang="it-IT" dirty="0" smtClean="0"/>
              <a:t>Il 1917</a:t>
            </a:r>
            <a:endParaRPr lang="it-IT" dirty="0"/>
          </a:p>
        </p:txBody>
      </p:sp>
      <p:sp>
        <p:nvSpPr>
          <p:cNvPr id="10" name="CasellaDiTesto 9"/>
          <p:cNvSpPr txBox="1"/>
          <p:nvPr/>
        </p:nvSpPr>
        <p:spPr>
          <a:xfrm>
            <a:off x="1357290" y="1428742"/>
            <a:ext cx="6500858" cy="892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buFont typeface="Arial" pitchFamily="34" charset="0"/>
              <a:buChar char="•"/>
            </a:pPr>
            <a:r>
              <a:rPr lang="it-IT" sz="2600" dirty="0" smtClean="0"/>
              <a:t> </a:t>
            </a:r>
            <a:r>
              <a:rPr lang="it-IT" sz="2600" b="1" dirty="0" smtClean="0"/>
              <a:t>Uscita della Russia </a:t>
            </a:r>
            <a:r>
              <a:rPr lang="it-IT" sz="2600" dirty="0" smtClean="0"/>
              <a:t>(v. rivoluzione russa)</a:t>
            </a:r>
          </a:p>
          <a:p>
            <a:pPr algn="just">
              <a:buFont typeface="Arial" pitchFamily="34" charset="0"/>
              <a:buChar char="•"/>
            </a:pPr>
            <a:r>
              <a:rPr lang="it-IT" sz="2600" dirty="0" smtClean="0"/>
              <a:t> Ingresso degli </a:t>
            </a:r>
            <a:r>
              <a:rPr lang="it-IT" sz="2600" b="1" dirty="0" smtClean="0"/>
              <a:t>Stati Uniti</a:t>
            </a:r>
            <a:endParaRPr lang="it-IT" sz="2600" b="1" dirty="0"/>
          </a:p>
        </p:txBody>
      </p:sp>
      <p:sp>
        <p:nvSpPr>
          <p:cNvPr id="5" name="CasellaDiTesto 4"/>
          <p:cNvSpPr txBox="1"/>
          <p:nvPr/>
        </p:nvSpPr>
        <p:spPr>
          <a:xfrm>
            <a:off x="1357290" y="2786064"/>
            <a:ext cx="6500858" cy="892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600" dirty="0" smtClean="0"/>
              <a:t>Per l’</a:t>
            </a:r>
            <a:r>
              <a:rPr lang="it-IT" sz="2600" dirty="0" err="1" smtClean="0"/>
              <a:t>Italia…</a:t>
            </a:r>
            <a:r>
              <a:rPr lang="it-IT" sz="2600" dirty="0" smtClean="0"/>
              <a:t> </a:t>
            </a:r>
          </a:p>
          <a:p>
            <a:pPr algn="just">
              <a:buFont typeface="Arial" pitchFamily="34" charset="0"/>
              <a:buChar char="•"/>
            </a:pPr>
            <a:r>
              <a:rPr lang="it-IT" sz="2600" dirty="0" smtClean="0"/>
              <a:t> </a:t>
            </a:r>
            <a:r>
              <a:rPr lang="it-IT" sz="2600" b="1" dirty="0" smtClean="0"/>
              <a:t>Caporetto</a:t>
            </a:r>
            <a:endParaRPr lang="it-IT" sz="2600" b="1" dirty="0"/>
          </a:p>
        </p:txBody>
      </p:sp>
      <p:sp>
        <p:nvSpPr>
          <p:cNvPr id="6" name="Rettangolo 5"/>
          <p:cNvSpPr/>
          <p:nvPr/>
        </p:nvSpPr>
        <p:spPr>
          <a:xfrm rot="968051">
            <a:off x="5786446" y="1071552"/>
            <a:ext cx="2860720"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r>
              <a:rPr lang="it-IT" sz="2400" dirty="0" smtClean="0"/>
              <a:t>cambiano gli equilibri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102519"/>
          </a:xfrm>
        </p:spPr>
        <p:txBody>
          <a:bodyPr/>
          <a:lstStyle/>
          <a:p>
            <a:r>
              <a:rPr lang="it-IT" dirty="0" smtClean="0"/>
              <a:t>Italia: Caporetto e il Piave</a:t>
            </a:r>
            <a:endParaRPr lang="it-IT" dirty="0"/>
          </a:p>
        </p:txBody>
      </p:sp>
      <p:sp>
        <p:nvSpPr>
          <p:cNvPr id="10" name="CasellaDiTesto 9"/>
          <p:cNvSpPr txBox="1"/>
          <p:nvPr/>
        </p:nvSpPr>
        <p:spPr>
          <a:xfrm>
            <a:off x="1357290" y="2214560"/>
            <a:ext cx="6500858" cy="218521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600" dirty="0" smtClean="0"/>
              <a:t>24 ottobre 1917: l’esercito austriaco sfonda a </a:t>
            </a:r>
            <a:r>
              <a:rPr lang="it-IT" sz="2600" b="1" dirty="0" smtClean="0">
                <a:solidFill>
                  <a:srgbClr val="FF0000"/>
                </a:solidFill>
              </a:rPr>
              <a:t>Caporetto</a:t>
            </a:r>
          </a:p>
          <a:p>
            <a:pPr algn="just">
              <a:buFont typeface="Arial" pitchFamily="34" charset="0"/>
              <a:buChar char="•"/>
            </a:pPr>
            <a:r>
              <a:rPr lang="it-IT" sz="2600" b="1" dirty="0" smtClean="0"/>
              <a:t> </a:t>
            </a:r>
            <a:r>
              <a:rPr lang="it-IT" sz="2800" b="1" dirty="0" smtClean="0"/>
              <a:t>disfatta</a:t>
            </a:r>
            <a:r>
              <a:rPr lang="it-IT" sz="2800" dirty="0" smtClean="0"/>
              <a:t>: l’esercito nemico penetra per ben </a:t>
            </a:r>
            <a:r>
              <a:rPr lang="it-IT" sz="2800" b="1" dirty="0" smtClean="0"/>
              <a:t>150 Km</a:t>
            </a:r>
            <a:r>
              <a:rPr lang="it-IT" sz="2800" dirty="0" smtClean="0"/>
              <a:t>, causando la perdita di </a:t>
            </a:r>
            <a:r>
              <a:rPr lang="it-IT" sz="2800" b="1" dirty="0" smtClean="0"/>
              <a:t>400000 uomini</a:t>
            </a:r>
            <a:r>
              <a:rPr lang="it-IT" sz="2800" dirty="0" smtClean="0"/>
              <a:t> tra morti, feriti e prigionieri</a:t>
            </a:r>
            <a:endParaRPr lang="it-IT" sz="2600" b="1" dirty="0"/>
          </a:p>
        </p:txBody>
      </p:sp>
      <p:sp>
        <p:nvSpPr>
          <p:cNvPr id="6" name="Rettangolo 5"/>
          <p:cNvSpPr/>
          <p:nvPr/>
        </p:nvSpPr>
        <p:spPr>
          <a:xfrm>
            <a:off x="1643042" y="1071552"/>
            <a:ext cx="5744073" cy="83099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a:r>
              <a:rPr lang="it-IT" sz="2400" dirty="0" smtClean="0"/>
              <a:t>Cede il fronte russo: l’Austria (e la Germania)</a:t>
            </a:r>
          </a:p>
          <a:p>
            <a:pPr algn="just"/>
            <a:r>
              <a:rPr lang="it-IT" sz="2400" dirty="0" smtClean="0"/>
              <a:t>Spostano uomini sul fronte italiano</a:t>
            </a:r>
          </a:p>
        </p:txBody>
      </p:sp>
      <p:pic>
        <p:nvPicPr>
          <p:cNvPr id="7" name="Picture 2" descr="Visualizza immagine di origine"/>
          <p:cNvPicPr>
            <a:picLocks noChangeAspect="1" noChangeArrowheads="1"/>
          </p:cNvPicPr>
          <p:nvPr/>
        </p:nvPicPr>
        <p:blipFill>
          <a:blip r:embed="rId3" cstate="print"/>
          <a:srcRect/>
          <a:stretch>
            <a:fillRect/>
          </a:stretch>
        </p:blipFill>
        <p:spPr bwMode="auto">
          <a:xfrm>
            <a:off x="7113266" y="3929072"/>
            <a:ext cx="1728960" cy="109912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102519"/>
          </a:xfrm>
        </p:spPr>
        <p:txBody>
          <a:bodyPr/>
          <a:lstStyle/>
          <a:p>
            <a:r>
              <a:rPr lang="it-IT" dirty="0" smtClean="0"/>
              <a:t>Italia: Caporetto e il Piave</a:t>
            </a:r>
            <a:endParaRPr lang="it-IT" dirty="0"/>
          </a:p>
        </p:txBody>
      </p:sp>
      <p:sp>
        <p:nvSpPr>
          <p:cNvPr id="10" name="CasellaDiTesto 9"/>
          <p:cNvSpPr txBox="1"/>
          <p:nvPr/>
        </p:nvSpPr>
        <p:spPr>
          <a:xfrm>
            <a:off x="1928794" y="3286130"/>
            <a:ext cx="6500858" cy="892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600" dirty="0" smtClean="0"/>
              <a:t>Riorganizzazione: gli austriaci sono fermati sul </a:t>
            </a:r>
            <a:r>
              <a:rPr lang="it-IT" sz="2600" b="1" dirty="0" smtClean="0">
                <a:solidFill>
                  <a:srgbClr val="FF0000"/>
                </a:solidFill>
              </a:rPr>
              <a:t>Piave</a:t>
            </a:r>
            <a:r>
              <a:rPr lang="it-IT" sz="2600" dirty="0" smtClean="0"/>
              <a:t> (12 novembre)</a:t>
            </a:r>
            <a:endParaRPr lang="it-IT" sz="2600" b="1" dirty="0"/>
          </a:p>
        </p:txBody>
      </p:sp>
      <p:sp>
        <p:nvSpPr>
          <p:cNvPr id="6" name="Rettangolo 5"/>
          <p:cNvSpPr/>
          <p:nvPr/>
        </p:nvSpPr>
        <p:spPr>
          <a:xfrm>
            <a:off x="1071538" y="1285866"/>
            <a:ext cx="5699445" cy="52322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none">
            <a:spAutoFit/>
          </a:bodyPr>
          <a:lstStyle/>
          <a:p>
            <a:pPr algn="just"/>
            <a:r>
              <a:rPr lang="it-IT" sz="2800" dirty="0" smtClean="0"/>
              <a:t>Cadorna è sostituito da </a:t>
            </a:r>
            <a:r>
              <a:rPr lang="it-IT" sz="2800" b="1" dirty="0" smtClean="0"/>
              <a:t>Armando Diaz</a:t>
            </a:r>
          </a:p>
        </p:txBody>
      </p:sp>
      <p:pic>
        <p:nvPicPr>
          <p:cNvPr id="65538" name="Picture 2" descr="Visualizza immagine di origine"/>
          <p:cNvPicPr>
            <a:picLocks noChangeAspect="1" noChangeArrowheads="1"/>
          </p:cNvPicPr>
          <p:nvPr/>
        </p:nvPicPr>
        <p:blipFill>
          <a:blip r:embed="rId3" cstate="print">
            <a:lum bright="10000"/>
          </a:blip>
          <a:srcRect l="4332" b="17647"/>
          <a:stretch>
            <a:fillRect/>
          </a:stretch>
        </p:blipFill>
        <p:spPr bwMode="auto">
          <a:xfrm>
            <a:off x="7215206" y="1071552"/>
            <a:ext cx="1577780" cy="2000264"/>
          </a:xfrm>
          <a:prstGeom prst="rect">
            <a:avLst/>
          </a:prstGeom>
          <a:noFill/>
        </p:spPr>
      </p:pic>
      <p:pic>
        <p:nvPicPr>
          <p:cNvPr id="65540" name="Picture 4" descr="Visualizza immagine di origine"/>
          <p:cNvPicPr>
            <a:picLocks noChangeAspect="1" noChangeArrowheads="1"/>
          </p:cNvPicPr>
          <p:nvPr/>
        </p:nvPicPr>
        <p:blipFill>
          <a:blip r:embed="rId4" cstate="print"/>
          <a:srcRect l="23734" r="25632"/>
          <a:stretch>
            <a:fillRect/>
          </a:stretch>
        </p:blipFill>
        <p:spPr bwMode="auto">
          <a:xfrm>
            <a:off x="357158" y="2000246"/>
            <a:ext cx="1348502" cy="150019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102519"/>
          </a:xfrm>
        </p:spPr>
        <p:txBody>
          <a:bodyPr/>
          <a:lstStyle/>
          <a:p>
            <a:r>
              <a:rPr lang="it-IT" dirty="0" smtClean="0"/>
              <a:t>Gli Stati Uniti</a:t>
            </a:r>
            <a:endParaRPr lang="it-IT" dirty="0"/>
          </a:p>
        </p:txBody>
      </p:sp>
      <p:sp>
        <p:nvSpPr>
          <p:cNvPr id="6" name="Rettangolo 5"/>
          <p:cNvSpPr/>
          <p:nvPr/>
        </p:nvSpPr>
        <p:spPr>
          <a:xfrm>
            <a:off x="1214414" y="1142990"/>
            <a:ext cx="7715304" cy="3477875"/>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just">
              <a:buFont typeface="Arial" pitchFamily="34" charset="0"/>
              <a:buChar char="•"/>
            </a:pPr>
            <a:r>
              <a:rPr lang="it-IT" sz="2000" dirty="0" smtClean="0"/>
              <a:t> </a:t>
            </a:r>
            <a:r>
              <a:rPr lang="it-IT" sz="2000" b="1" dirty="0" smtClean="0">
                <a:solidFill>
                  <a:srgbClr val="FF0000"/>
                </a:solidFill>
              </a:rPr>
              <a:t>Isolazionismo</a:t>
            </a:r>
            <a:r>
              <a:rPr lang="it-IT" sz="2000" dirty="0" smtClean="0"/>
              <a:t> USA.</a:t>
            </a:r>
          </a:p>
          <a:p>
            <a:pPr algn="just">
              <a:buFont typeface="Arial" pitchFamily="34" charset="0"/>
              <a:buChar char="•"/>
            </a:pPr>
            <a:r>
              <a:rPr lang="it-IT" sz="2000" dirty="0" smtClean="0"/>
              <a:t> Rapporti tesi tra Germania e USA: </a:t>
            </a:r>
            <a:r>
              <a:rPr lang="it-IT" sz="2000" b="1" dirty="0" smtClean="0"/>
              <a:t>1915</a:t>
            </a:r>
            <a:r>
              <a:rPr lang="it-IT" sz="2000" dirty="0" smtClean="0"/>
              <a:t>, </a:t>
            </a:r>
            <a:r>
              <a:rPr lang="it-IT" sz="2000" b="1" dirty="0" smtClean="0"/>
              <a:t>affondamento del transatlantico britannico </a:t>
            </a:r>
            <a:r>
              <a:rPr lang="it-IT" sz="2000" b="1" dirty="0" smtClean="0">
                <a:solidFill>
                  <a:srgbClr val="FF0000"/>
                </a:solidFill>
              </a:rPr>
              <a:t>Lusitania</a:t>
            </a:r>
            <a:r>
              <a:rPr lang="it-IT" sz="2000" dirty="0" smtClean="0"/>
              <a:t> che trasportava 2000 passeggeri, 1000 dei quali americani. </a:t>
            </a:r>
          </a:p>
          <a:p>
            <a:pPr algn="just">
              <a:buFont typeface="Arial" pitchFamily="34" charset="0"/>
              <a:buChar char="•"/>
            </a:pPr>
            <a:r>
              <a:rPr lang="it-IT" sz="2000" dirty="0" smtClean="0"/>
              <a:t> Il presidente Wilson, convinto pacifista, non si decide a coinvolgere il suo paese nel conflitto, </a:t>
            </a:r>
            <a:r>
              <a:rPr lang="it-IT" sz="2000" dirty="0" err="1" smtClean="0"/>
              <a:t>ma…</a:t>
            </a:r>
            <a:endParaRPr lang="it-IT" sz="2000" dirty="0" smtClean="0"/>
          </a:p>
          <a:p>
            <a:pPr algn="just">
              <a:buFont typeface="Arial" pitchFamily="34" charset="0"/>
              <a:buChar char="•"/>
            </a:pPr>
            <a:r>
              <a:rPr lang="it-IT" sz="2000" b="1" dirty="0" smtClean="0"/>
              <a:t> 1917</a:t>
            </a:r>
            <a:r>
              <a:rPr lang="it-IT" sz="2000" dirty="0" smtClean="0"/>
              <a:t>: </a:t>
            </a:r>
            <a:r>
              <a:rPr lang="it-IT" sz="2000" b="1" dirty="0" smtClean="0">
                <a:solidFill>
                  <a:srgbClr val="FF0000"/>
                </a:solidFill>
              </a:rPr>
              <a:t>guerra sottomarina </a:t>
            </a:r>
            <a:r>
              <a:rPr lang="it-IT" sz="2000" b="1" dirty="0" smtClean="0"/>
              <a:t>tedesca</a:t>
            </a:r>
            <a:r>
              <a:rPr lang="it-IT" sz="2000" dirty="0" smtClean="0"/>
              <a:t> </a:t>
            </a:r>
          </a:p>
          <a:p>
            <a:pPr lvl="1" algn="just">
              <a:buFont typeface="Wingdings" pitchFamily="2" charset="2"/>
              <a:buChar char="§"/>
            </a:pPr>
            <a:r>
              <a:rPr lang="it-IT" sz="2000" dirty="0" smtClean="0"/>
              <a:t> affondano ogni nave, anche statunitense, che provi ad avvicinarsi alla Gran Bretagna (scopo: </a:t>
            </a:r>
            <a:r>
              <a:rPr lang="it-IT" sz="2000" u="sng" dirty="0" smtClean="0"/>
              <a:t>tagliare ogni rifornimento</a:t>
            </a:r>
            <a:r>
              <a:rPr lang="it-IT" sz="2000" dirty="0" smtClean="0"/>
              <a:t>) </a:t>
            </a:r>
          </a:p>
          <a:p>
            <a:pPr algn="just">
              <a:buFont typeface="Arial" pitchFamily="34" charset="0"/>
              <a:buChar char="•"/>
            </a:pPr>
            <a:r>
              <a:rPr lang="it-IT" sz="2000" dirty="0" smtClean="0"/>
              <a:t> gli </a:t>
            </a:r>
            <a:r>
              <a:rPr lang="it-IT" sz="2000" b="1" dirty="0" smtClean="0">
                <a:solidFill>
                  <a:srgbClr val="FF0000"/>
                </a:solidFill>
              </a:rPr>
              <a:t>USA entrano in guerra </a:t>
            </a:r>
            <a:r>
              <a:rPr lang="it-IT" sz="2000" dirty="0" smtClean="0"/>
              <a:t>a fianco dell’Intesa (potente – e freschissimo – apparato industriale, economico, militare). </a:t>
            </a:r>
            <a:endParaRPr lang="it-IT" sz="2000" dirty="0"/>
          </a:p>
        </p:txBody>
      </p:sp>
      <p:pic>
        <p:nvPicPr>
          <p:cNvPr id="75778" name="Picture 2" descr="Visualizza immagine di origine"/>
          <p:cNvPicPr>
            <a:picLocks noChangeAspect="1" noChangeArrowheads="1"/>
          </p:cNvPicPr>
          <p:nvPr/>
        </p:nvPicPr>
        <p:blipFill>
          <a:blip r:embed="rId3" cstate="print"/>
          <a:srcRect/>
          <a:stretch>
            <a:fillRect/>
          </a:stretch>
        </p:blipFill>
        <p:spPr bwMode="auto">
          <a:xfrm>
            <a:off x="6786578" y="142858"/>
            <a:ext cx="1928117" cy="1214446"/>
          </a:xfrm>
          <a:prstGeom prst="rect">
            <a:avLst/>
          </a:prstGeom>
          <a:noFill/>
        </p:spPr>
      </p:pic>
      <p:pic>
        <p:nvPicPr>
          <p:cNvPr id="75780" name="Picture 4" descr="Visualizza immagine di origine"/>
          <p:cNvPicPr>
            <a:picLocks noChangeAspect="1" noChangeArrowheads="1"/>
          </p:cNvPicPr>
          <p:nvPr/>
        </p:nvPicPr>
        <p:blipFill>
          <a:blip r:embed="rId4" cstate="print"/>
          <a:srcRect l="18421" r="13158" b="13158"/>
          <a:stretch>
            <a:fillRect/>
          </a:stretch>
        </p:blipFill>
        <p:spPr bwMode="auto">
          <a:xfrm>
            <a:off x="142844" y="2000246"/>
            <a:ext cx="1013121" cy="128588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Visualizza immagine di origine"/>
          <p:cNvPicPr>
            <a:picLocks noChangeAspect="1" noChangeArrowheads="1"/>
          </p:cNvPicPr>
          <p:nvPr/>
        </p:nvPicPr>
        <p:blipFill>
          <a:blip r:embed="rId2" cstate="print"/>
          <a:srcRect/>
          <a:stretch>
            <a:fillRect/>
          </a:stretch>
        </p:blipFill>
        <p:spPr bwMode="auto">
          <a:xfrm>
            <a:off x="3000364" y="142858"/>
            <a:ext cx="4857784" cy="4851028"/>
          </a:xfrm>
          <a:prstGeom prst="rect">
            <a:avLst/>
          </a:prstGeom>
          <a:noFill/>
        </p:spPr>
      </p:pic>
      <p:pic>
        <p:nvPicPr>
          <p:cNvPr id="76804" name="Picture 4" descr="Visualizza immagine di origine"/>
          <p:cNvPicPr>
            <a:picLocks noChangeAspect="1" noChangeArrowheads="1"/>
          </p:cNvPicPr>
          <p:nvPr/>
        </p:nvPicPr>
        <p:blipFill>
          <a:blip r:embed="rId3" cstate="print"/>
          <a:srcRect l="5172" t="9008" r="6896" b="14414"/>
          <a:stretch>
            <a:fillRect/>
          </a:stretch>
        </p:blipFill>
        <p:spPr bwMode="auto">
          <a:xfrm>
            <a:off x="357158" y="1785932"/>
            <a:ext cx="2428892" cy="12144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8/87/MG-Nest.jpg"/>
          <p:cNvPicPr>
            <a:picLocks noChangeAspect="1" noChangeArrowheads="1"/>
          </p:cNvPicPr>
          <p:nvPr/>
        </p:nvPicPr>
        <p:blipFill>
          <a:blip r:embed="rId2" cstate="print"/>
          <a:srcRect b="13415"/>
          <a:stretch>
            <a:fillRect/>
          </a:stretch>
        </p:blipFill>
        <p:spPr bwMode="auto">
          <a:xfrm>
            <a:off x="0" y="0"/>
            <a:ext cx="9144000" cy="5143500"/>
          </a:xfrm>
          <a:prstGeom prst="rect">
            <a:avLst/>
          </a:prstGeom>
          <a:noFill/>
        </p:spPr>
      </p:pic>
      <p:sp>
        <p:nvSpPr>
          <p:cNvPr id="3" name="CasellaDiTesto 2"/>
          <p:cNvSpPr txBox="1"/>
          <p:nvPr/>
        </p:nvSpPr>
        <p:spPr>
          <a:xfrm>
            <a:off x="1142976" y="3714758"/>
            <a:ext cx="6715172"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400" dirty="0" smtClean="0"/>
              <a:t>I </a:t>
            </a:r>
            <a:r>
              <a:rPr lang="it-IT" sz="4400" b="1" dirty="0" smtClean="0"/>
              <a:t>MORTI</a:t>
            </a:r>
            <a:r>
              <a:rPr lang="it-IT" sz="4400" dirty="0" smtClean="0"/>
              <a:t>, CIRCA </a:t>
            </a:r>
            <a:r>
              <a:rPr lang="it-IT" sz="4400" b="1" dirty="0" smtClean="0"/>
              <a:t>10 MILIONI</a:t>
            </a:r>
            <a:endParaRPr lang="it-IT" sz="4400" b="1"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isualizza immagine di origine"/>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
        <p:nvSpPr>
          <p:cNvPr id="5" name="Rettangolo 4"/>
          <p:cNvSpPr/>
          <p:nvPr/>
        </p:nvSpPr>
        <p:spPr>
          <a:xfrm>
            <a:off x="0" y="0"/>
            <a:ext cx="9144000" cy="114299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42910" y="0"/>
            <a:ext cx="7772400" cy="1102519"/>
          </a:xfrm>
        </p:spPr>
        <p:txBody>
          <a:bodyPr/>
          <a:lstStyle/>
          <a:p>
            <a:r>
              <a:rPr lang="it-IT" b="1" dirty="0" smtClean="0"/>
              <a:t>CONCLUSIONE DEL CONFLITTO</a:t>
            </a:r>
            <a:endParaRPr lang="it-IT"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85720" y="571486"/>
            <a:ext cx="8643998" cy="144655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r>
              <a:rPr lang="it-IT" sz="2400" dirty="0" smtClean="0"/>
              <a:t>Primi mesi del </a:t>
            </a:r>
            <a:r>
              <a:rPr lang="it-IT" sz="2400" b="1" dirty="0" smtClean="0"/>
              <a:t>1918</a:t>
            </a:r>
            <a:r>
              <a:rPr lang="it-IT" sz="2400" dirty="0" smtClean="0"/>
              <a:t>: 1) </a:t>
            </a:r>
            <a:r>
              <a:rPr lang="it-IT" sz="3200" b="1" dirty="0" smtClean="0"/>
              <a:t>OFFENSIVA TEDESCA </a:t>
            </a:r>
            <a:r>
              <a:rPr lang="it-IT" sz="2400" dirty="0" smtClean="0"/>
              <a:t>(fermata ancora sul fiume Marna) e 2) quella</a:t>
            </a:r>
            <a:r>
              <a:rPr lang="it-IT" sz="2000" dirty="0" smtClean="0"/>
              <a:t> </a:t>
            </a:r>
            <a:r>
              <a:rPr lang="it-IT" sz="3200" b="1" dirty="0" smtClean="0"/>
              <a:t>AUSTRIACA</a:t>
            </a:r>
            <a:r>
              <a:rPr lang="it-IT" sz="2000" dirty="0" smtClean="0"/>
              <a:t> </a:t>
            </a:r>
            <a:r>
              <a:rPr lang="it-IT" sz="2400" dirty="0" smtClean="0"/>
              <a:t>(fermata sul Piave dagli italiani). </a:t>
            </a:r>
          </a:p>
        </p:txBody>
      </p:sp>
      <p:sp>
        <p:nvSpPr>
          <p:cNvPr id="5" name="Rettangolo 4"/>
          <p:cNvSpPr/>
          <p:nvPr/>
        </p:nvSpPr>
        <p:spPr>
          <a:xfrm>
            <a:off x="285720" y="3857634"/>
            <a:ext cx="8643998"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dirty="0" smtClean="0"/>
              <a:t>Il </a:t>
            </a:r>
            <a:r>
              <a:rPr lang="it-IT" sz="3200" b="1" dirty="0" smtClean="0"/>
              <a:t>29 ottobre</a:t>
            </a:r>
            <a:r>
              <a:rPr lang="it-IT" sz="3200" dirty="0" smtClean="0"/>
              <a:t> l’esercito </a:t>
            </a:r>
            <a:r>
              <a:rPr lang="it-IT" sz="3200" b="1" dirty="0" smtClean="0"/>
              <a:t>austriaco</a:t>
            </a:r>
            <a:r>
              <a:rPr lang="it-IT" sz="3200" dirty="0" smtClean="0"/>
              <a:t> è sconfitto da quello italiano nella </a:t>
            </a:r>
            <a:r>
              <a:rPr lang="it-IT" sz="3200" b="1" dirty="0" smtClean="0"/>
              <a:t>battaglia di </a:t>
            </a:r>
            <a:r>
              <a:rPr lang="it-IT" sz="3200" b="1" dirty="0" smtClean="0">
                <a:solidFill>
                  <a:srgbClr val="FF0000"/>
                </a:solidFill>
              </a:rPr>
              <a:t>VITTORIO VENETO</a:t>
            </a:r>
            <a:endParaRPr lang="it-IT" sz="3200" dirty="0" smtClean="0"/>
          </a:p>
        </p:txBody>
      </p:sp>
      <p:sp>
        <p:nvSpPr>
          <p:cNvPr id="7" name="Rettangolo 6"/>
          <p:cNvSpPr/>
          <p:nvPr/>
        </p:nvSpPr>
        <p:spPr>
          <a:xfrm>
            <a:off x="285720" y="2110085"/>
            <a:ext cx="8643998"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dirty="0" smtClean="0"/>
              <a:t>A</a:t>
            </a:r>
            <a:r>
              <a:rPr lang="it-IT" sz="3200" b="1" dirty="0" smtClean="0"/>
              <a:t>gosto</a:t>
            </a:r>
            <a:r>
              <a:rPr lang="it-IT" sz="3200" dirty="0" smtClean="0"/>
              <a:t>: inglesi e francesi, con l’appoggio USA, passano al </a:t>
            </a:r>
            <a:r>
              <a:rPr lang="it-IT" sz="3200" b="1" dirty="0" smtClean="0"/>
              <a:t>contrattacco</a:t>
            </a:r>
            <a:r>
              <a:rPr lang="it-IT" sz="3200" dirty="0" smtClean="0"/>
              <a:t>: riescono a </a:t>
            </a:r>
            <a:r>
              <a:rPr lang="it-IT" sz="3200" b="1" dirty="0" smtClean="0"/>
              <a:t>sfondare le linee tedesche</a:t>
            </a:r>
            <a:r>
              <a:rPr lang="it-IT" sz="3200" dirty="0" smtClean="0"/>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Visualizza immagine di origine"/>
          <p:cNvPicPr>
            <a:picLocks noChangeAspect="1" noChangeArrowheads="1"/>
          </p:cNvPicPr>
          <p:nvPr/>
        </p:nvPicPr>
        <p:blipFill>
          <a:blip r:embed="rId3" cstate="print"/>
          <a:srcRect t="3745" b="30948"/>
          <a:stretch>
            <a:fillRect/>
          </a:stretch>
        </p:blipFill>
        <p:spPr bwMode="auto">
          <a:xfrm>
            <a:off x="0" y="0"/>
            <a:ext cx="9144000" cy="5143500"/>
          </a:xfrm>
          <a:prstGeom prst="rect">
            <a:avLst/>
          </a:prstGeom>
          <a:noFill/>
        </p:spPr>
      </p:pic>
      <p:sp>
        <p:nvSpPr>
          <p:cNvPr id="6" name="Rettangolo 5"/>
          <p:cNvSpPr/>
          <p:nvPr/>
        </p:nvSpPr>
        <p:spPr>
          <a:xfrm>
            <a:off x="785786" y="1214428"/>
            <a:ext cx="7715304" cy="2554545"/>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it-IT" sz="3200" dirty="0" smtClean="0"/>
              <a:t>Il 9 novembre l’imperatore tedesco Guglielmo II lascia il trono e a Berlino viene proclamata la repubblica; </a:t>
            </a:r>
            <a:r>
              <a:rPr lang="it-IT" sz="3200" u="sng" dirty="0" smtClean="0"/>
              <a:t>l’</a:t>
            </a:r>
            <a:r>
              <a:rPr lang="it-IT" sz="3200" b="1" u="sng" dirty="0" smtClean="0">
                <a:solidFill>
                  <a:srgbClr val="FF0000"/>
                </a:solidFill>
              </a:rPr>
              <a:t>11 NOVEMBRE </a:t>
            </a:r>
            <a:r>
              <a:rPr lang="it-IT" sz="3200" u="sng" dirty="0" smtClean="0"/>
              <a:t>il nuovo governo tedesco firmò l’</a:t>
            </a:r>
            <a:r>
              <a:rPr lang="it-IT" sz="3200" b="1" u="sng" dirty="0" smtClean="0">
                <a:solidFill>
                  <a:srgbClr val="FF0000"/>
                </a:solidFill>
              </a:rPr>
              <a:t>ARMISTIZIO</a:t>
            </a:r>
            <a:r>
              <a:rPr lang="it-IT" sz="3200" u="sng" dirty="0" smtClean="0"/>
              <a:t> che chiuse la prima guerra mondiale</a:t>
            </a:r>
            <a:r>
              <a:rPr lang="it-IT" sz="3200" dirty="0" smtClean="0"/>
              <a:t>.</a:t>
            </a:r>
            <a:endParaRPr lang="it-IT"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isualizza immagine di origine"/>
          <p:cNvPicPr>
            <a:picLocks noChangeAspect="1" noChangeArrowheads="1"/>
          </p:cNvPicPr>
          <p:nvPr/>
        </p:nvPicPr>
        <p:blipFill>
          <a:blip r:embed="rId3" cstate="print"/>
          <a:srcRect t="5047" r="6250" b="22275"/>
          <a:stretch>
            <a:fillRect/>
          </a:stretch>
        </p:blipFill>
        <p:spPr bwMode="auto">
          <a:xfrm>
            <a:off x="0" y="0"/>
            <a:ext cx="9144000" cy="5143500"/>
          </a:xfrm>
          <a:prstGeom prst="rect">
            <a:avLst/>
          </a:prstGeom>
          <a:noFill/>
        </p:spPr>
      </p:pic>
      <p:sp>
        <p:nvSpPr>
          <p:cNvPr id="8" name="Rettangolo 7"/>
          <p:cNvSpPr/>
          <p:nvPr/>
        </p:nvSpPr>
        <p:spPr>
          <a:xfrm>
            <a:off x="0" y="1357304"/>
            <a:ext cx="9144000" cy="1785950"/>
          </a:xfrm>
          <a:prstGeom prst="rect">
            <a:avLst/>
          </a:prstGeom>
          <a:solidFill>
            <a:srgbClr val="9BBB59">
              <a:alpha val="78824"/>
            </a:srgb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42910" y="1643056"/>
            <a:ext cx="7772400" cy="1102519"/>
          </a:xfrm>
        </p:spPr>
        <p:txBody>
          <a:bodyPr/>
          <a:lstStyle/>
          <a:p>
            <a:r>
              <a:rPr lang="it-IT" b="1" dirty="0" smtClean="0"/>
              <a:t>BILANCIO DEI MORTI</a:t>
            </a:r>
            <a:endParaRPr lang="it-IT"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85720" y="1214428"/>
            <a:ext cx="8643998" cy="2677656"/>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r>
              <a:rPr lang="it-IT" sz="2800" dirty="0" smtClean="0"/>
              <a:t>Circa </a:t>
            </a:r>
            <a:r>
              <a:rPr lang="it-IT" sz="2800" b="1" dirty="0" smtClean="0"/>
              <a:t>8 milioni e mezzo </a:t>
            </a:r>
            <a:r>
              <a:rPr lang="it-IT" sz="2800" dirty="0" smtClean="0"/>
              <a:t>di morti, di cui </a:t>
            </a:r>
            <a:r>
              <a:rPr lang="it-IT" sz="2800" b="1" dirty="0" smtClean="0"/>
              <a:t>615.000</a:t>
            </a:r>
            <a:r>
              <a:rPr lang="it-IT" sz="2800" dirty="0" smtClean="0"/>
              <a:t> italiani; aggiungiamo </a:t>
            </a:r>
            <a:r>
              <a:rPr lang="it-IT" sz="2800" b="1" dirty="0" smtClean="0"/>
              <a:t>21 milioni di feriti </a:t>
            </a:r>
            <a:r>
              <a:rPr lang="it-IT" sz="2800" dirty="0" smtClean="0"/>
              <a:t>più o meno gravi.</a:t>
            </a:r>
          </a:p>
          <a:p>
            <a:r>
              <a:rPr lang="it-IT" sz="2800" dirty="0" smtClean="0"/>
              <a:t> </a:t>
            </a:r>
          </a:p>
          <a:p>
            <a:r>
              <a:rPr lang="it-IT" sz="2800" dirty="0" smtClean="0"/>
              <a:t>Ad aggravare il bilancio (biennio 1918-20): epidemia influenzale (“la </a:t>
            </a:r>
            <a:r>
              <a:rPr lang="it-IT" sz="2800" b="1" dirty="0" smtClean="0">
                <a:solidFill>
                  <a:srgbClr val="FF0000"/>
                </a:solidFill>
              </a:rPr>
              <a:t>SPAGNOLA</a:t>
            </a:r>
            <a:r>
              <a:rPr lang="it-IT" sz="2800" dirty="0" smtClean="0"/>
              <a:t>”) che infettò più di 200 milioni di persone, provocando </a:t>
            </a:r>
            <a:r>
              <a:rPr lang="it-IT" sz="2800" b="1" dirty="0" smtClean="0"/>
              <a:t>MILIONI </a:t>
            </a:r>
            <a:r>
              <a:rPr lang="it-IT" sz="2800" b="1" dirty="0" err="1" smtClean="0"/>
              <a:t>DI</a:t>
            </a:r>
            <a:r>
              <a:rPr lang="it-IT" sz="2800" b="1" dirty="0" smtClean="0"/>
              <a:t> MORTI</a:t>
            </a:r>
            <a:endParaRPr lang="it-IT" sz="2800" b="1" dirty="0"/>
          </a:p>
        </p:txBody>
      </p:sp>
      <p:pic>
        <p:nvPicPr>
          <p:cNvPr id="4" name="Immagine 3"/>
          <p:cNvPicPr/>
          <p:nvPr/>
        </p:nvPicPr>
        <p:blipFill>
          <a:blip r:embed="rId3" cstate="print"/>
          <a:srcRect/>
          <a:stretch>
            <a:fillRect/>
          </a:stretch>
        </p:blipFill>
        <p:spPr bwMode="auto">
          <a:xfrm>
            <a:off x="571472" y="4071948"/>
            <a:ext cx="1428760" cy="849973"/>
          </a:xfrm>
          <a:prstGeom prst="rect">
            <a:avLst/>
          </a:prstGeom>
          <a:noFill/>
          <a:ln w="9525">
            <a:noFill/>
            <a:miter lim="800000"/>
            <a:headEnd/>
            <a:tailEnd/>
          </a:ln>
        </p:spPr>
      </p:pic>
      <p:pic>
        <p:nvPicPr>
          <p:cNvPr id="5" name="Immagine 4"/>
          <p:cNvPicPr/>
          <p:nvPr/>
        </p:nvPicPr>
        <p:blipFill>
          <a:blip r:embed="rId4" cstate="print"/>
          <a:srcRect/>
          <a:stretch>
            <a:fillRect/>
          </a:stretch>
        </p:blipFill>
        <p:spPr bwMode="auto">
          <a:xfrm>
            <a:off x="7601616" y="0"/>
            <a:ext cx="1542384" cy="909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3" cstate="print"/>
          <a:srcRect/>
          <a:stretch>
            <a:fillRect/>
          </a:stretch>
        </p:blipFill>
        <p:spPr bwMode="auto">
          <a:xfrm>
            <a:off x="285720" y="1785932"/>
            <a:ext cx="4286280" cy="3135989"/>
          </a:xfrm>
          <a:prstGeom prst="rect">
            <a:avLst/>
          </a:prstGeom>
          <a:noFill/>
          <a:ln w="9525">
            <a:noFill/>
            <a:miter lim="800000"/>
            <a:headEnd/>
            <a:tailEnd/>
          </a:ln>
        </p:spPr>
      </p:pic>
      <p:pic>
        <p:nvPicPr>
          <p:cNvPr id="5" name="Immagine 4"/>
          <p:cNvPicPr/>
          <p:nvPr/>
        </p:nvPicPr>
        <p:blipFill>
          <a:blip r:embed="rId4" cstate="print"/>
          <a:srcRect/>
          <a:stretch>
            <a:fillRect/>
          </a:stretch>
        </p:blipFill>
        <p:spPr bwMode="auto">
          <a:xfrm>
            <a:off x="4929190" y="285734"/>
            <a:ext cx="4000528"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www.acciaiterni.it/wp-content/uploads/2017/04/1914.jpg"/>
          <p:cNvPicPr>
            <a:picLocks noChangeAspect="1" noChangeArrowheads="1"/>
          </p:cNvPicPr>
          <p:nvPr/>
        </p:nvPicPr>
        <p:blipFill>
          <a:blip r:embed="rId2" cstate="print"/>
          <a:srcRect t="11614" b="12373"/>
          <a:stretch>
            <a:fillRect/>
          </a:stretch>
        </p:blipFill>
        <p:spPr bwMode="auto">
          <a:xfrm>
            <a:off x="0" y="0"/>
            <a:ext cx="9144000" cy="5143500"/>
          </a:xfrm>
          <a:prstGeom prst="rect">
            <a:avLst/>
          </a:prstGeom>
          <a:noFill/>
        </p:spPr>
      </p:pic>
      <p:sp>
        <p:nvSpPr>
          <p:cNvPr id="7" name="CasellaDiTesto 6"/>
          <p:cNvSpPr txBox="1"/>
          <p:nvPr/>
        </p:nvSpPr>
        <p:spPr>
          <a:xfrm>
            <a:off x="3643306" y="214296"/>
            <a:ext cx="5357850"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4000" b="1" dirty="0" smtClean="0"/>
              <a:t>Coinvolgimento dei civili</a:t>
            </a:r>
          </a:p>
          <a:p>
            <a:r>
              <a:rPr lang="it-IT" sz="4000" dirty="0" smtClean="0">
                <a:solidFill>
                  <a:schemeClr val="tx1"/>
                </a:solidFill>
              </a:rPr>
              <a:t>- “</a:t>
            </a:r>
            <a:r>
              <a:rPr lang="it-IT" sz="4000" b="1" dirty="0" smtClean="0">
                <a:solidFill>
                  <a:srgbClr val="FF0000"/>
                </a:solidFill>
              </a:rPr>
              <a:t>fronte interno</a:t>
            </a:r>
            <a:r>
              <a:rPr lang="it-IT" sz="4000" dirty="0" smtClean="0">
                <a:solidFill>
                  <a:schemeClr val="tx1"/>
                </a:solidFill>
              </a:rPr>
              <a:t>”: partecipazione totale della società nella guerra</a:t>
            </a:r>
            <a:endParaRPr lang="it-IT" sz="4000" dirty="0">
              <a:solidFill>
                <a:schemeClr val="tx1"/>
              </a:solidFill>
            </a:endParaRPr>
          </a:p>
        </p:txBody>
      </p:sp>
      <p:sp>
        <p:nvSpPr>
          <p:cNvPr id="8" name="CasellaDiTesto 7"/>
          <p:cNvSpPr txBox="1"/>
          <p:nvPr/>
        </p:nvSpPr>
        <p:spPr>
          <a:xfrm>
            <a:off x="142844" y="4429138"/>
            <a:ext cx="528641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Importanza del ruolo della </a:t>
            </a:r>
            <a:r>
              <a:rPr lang="it-IT" sz="2800" b="1" dirty="0" smtClean="0"/>
              <a:t>donna</a:t>
            </a:r>
            <a:endParaRPr lang="it-IT" sz="2800" b="1" dirty="0">
              <a:solidFill>
                <a:srgbClr val="FF0000"/>
              </a:solidFill>
            </a:endParaRPr>
          </a:p>
        </p:txBody>
      </p:sp>
      <p:sp>
        <p:nvSpPr>
          <p:cNvPr id="10" name="CasellaDiTesto 9"/>
          <p:cNvSpPr txBox="1"/>
          <p:nvPr/>
        </p:nvSpPr>
        <p:spPr>
          <a:xfrm>
            <a:off x="214282" y="3571882"/>
            <a:ext cx="442915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Riconversione delle fabbriche</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isualizza immagine di origine"/>
          <p:cNvPicPr>
            <a:picLocks noChangeAspect="1" noChangeArrowheads="1"/>
          </p:cNvPicPr>
          <p:nvPr/>
        </p:nvPicPr>
        <p:blipFill>
          <a:blip r:embed="rId2" cstate="print">
            <a:lum contrast="10000"/>
          </a:blip>
          <a:srcRect t="2459"/>
          <a:stretch>
            <a:fillRect/>
          </a:stretch>
        </p:blipFill>
        <p:spPr bwMode="auto">
          <a:xfrm>
            <a:off x="357157" y="214296"/>
            <a:ext cx="4274915" cy="2286016"/>
          </a:xfrm>
          <a:prstGeom prst="rect">
            <a:avLst/>
          </a:prstGeom>
          <a:ln>
            <a:noFill/>
          </a:ln>
          <a:effectLst>
            <a:outerShdw blurRad="292100" dist="139700" dir="2700000" algn="tl" rotWithShape="0">
              <a:srgbClr val="333333">
                <a:alpha val="65000"/>
              </a:srgbClr>
            </a:outerShdw>
          </a:effectLst>
        </p:spPr>
      </p:pic>
      <p:pic>
        <p:nvPicPr>
          <p:cNvPr id="65538" name="Picture 2" descr="https://i0.wp.com/www.comune.boretto.re.it/wp-content/uploads/2018/03/donne.png?fit=480%2C315"/>
          <p:cNvPicPr>
            <a:picLocks noChangeAspect="1" noChangeArrowheads="1"/>
          </p:cNvPicPr>
          <p:nvPr/>
        </p:nvPicPr>
        <p:blipFill>
          <a:blip r:embed="rId3" cstate="print">
            <a:lum contrast="10000"/>
          </a:blip>
          <a:srcRect b="11111"/>
          <a:stretch>
            <a:fillRect/>
          </a:stretch>
        </p:blipFill>
        <p:spPr bwMode="auto">
          <a:xfrm>
            <a:off x="4857752" y="285734"/>
            <a:ext cx="3918883" cy="2286016"/>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357158" y="3143254"/>
            <a:ext cx="8286808"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000" i="1" dirty="0" smtClean="0"/>
              <a:t>UN RUOLO SOCIALE NELLE FABBRICHE LASCIATE DAI MARITI E DAI FIGLI</a:t>
            </a:r>
            <a:endParaRPr lang="it-IT" sz="4000" b="1" i="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Visualizza immagine di origine"/>
          <p:cNvPicPr>
            <a:picLocks noChangeAspect="1" noChangeArrowheads="1"/>
          </p:cNvPicPr>
          <p:nvPr/>
        </p:nvPicPr>
        <p:blipFill>
          <a:blip r:embed="rId2" cstate="print"/>
          <a:srcRect r="5556"/>
          <a:stretch>
            <a:fillRect/>
          </a:stretch>
        </p:blipFill>
        <p:spPr bwMode="auto">
          <a:xfrm>
            <a:off x="0" y="-10312"/>
            <a:ext cx="3894450" cy="5153812"/>
          </a:xfrm>
          <a:prstGeom prst="rect">
            <a:avLst/>
          </a:prstGeom>
          <a:noFill/>
        </p:spPr>
      </p:pic>
      <p:sp>
        <p:nvSpPr>
          <p:cNvPr id="6" name="CasellaDiTesto 5"/>
          <p:cNvSpPr txBox="1"/>
          <p:nvPr/>
        </p:nvSpPr>
        <p:spPr>
          <a:xfrm>
            <a:off x="4214810" y="1785932"/>
            <a:ext cx="4429156"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000" i="1" dirty="0" smtClean="0"/>
              <a:t>LE PORTATRICI CARNICHE</a:t>
            </a:r>
            <a:endParaRPr lang="it-IT" sz="4000" b="1" i="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TotalTime>
  <Words>2525</Words>
  <Application>Microsoft Office PowerPoint</Application>
  <PresentationFormat>Presentazione su schermo (16:9)</PresentationFormat>
  <Paragraphs>266</Paragraphs>
  <Slides>65</Slides>
  <Notes>27</Notes>
  <HiddenSlides>0</HiddenSlides>
  <MMClips>0</MMClips>
  <ScaleCrop>false</ScaleCrop>
  <HeadingPairs>
    <vt:vector size="4" baseType="variant">
      <vt:variant>
        <vt:lpstr>Tema</vt:lpstr>
      </vt:variant>
      <vt:variant>
        <vt:i4>1</vt:i4>
      </vt:variant>
      <vt:variant>
        <vt:lpstr>Titoli diapositive</vt:lpstr>
      </vt:variant>
      <vt:variant>
        <vt:i4>65</vt:i4>
      </vt:variant>
    </vt:vector>
  </HeadingPairs>
  <TitlesOfParts>
    <vt:vector size="66" baseType="lpstr">
      <vt:lpstr>Tema di Office</vt:lpstr>
      <vt:lpstr>La Grande guerra</vt:lpstr>
      <vt:lpstr>Una guerra mondiale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La scintilla</vt:lpstr>
      <vt:lpstr>Diapositiva 22</vt:lpstr>
      <vt:lpstr>La scintilla</vt:lpstr>
      <vt:lpstr>Effetto domino</vt:lpstr>
      <vt:lpstr>IL PIANO SCHLIEFFEN, 1905</vt:lpstr>
      <vt:lpstr>Diapositiva 26</vt:lpstr>
      <vt:lpstr>1914, invasione del Belgio</vt:lpstr>
      <vt:lpstr>Diapositiva 28</vt:lpstr>
      <vt:lpstr>Invasione della Francia</vt:lpstr>
      <vt:lpstr>Diapositiva 30</vt:lpstr>
      <vt:lpstr>Guerra di trincea</vt:lpstr>
      <vt:lpstr>Guerra di trincea</vt:lpstr>
      <vt:lpstr>Diapositiva 33</vt:lpstr>
      <vt:lpstr>Diapositiva 34</vt:lpstr>
      <vt:lpstr>Diapositiva 35</vt:lpstr>
      <vt:lpstr>Il fronte orientale</vt:lpstr>
      <vt:lpstr>La vita delle trincee</vt:lpstr>
      <vt:lpstr>Diapositiva 38</vt:lpstr>
      <vt:lpstr>Diapositiva 39</vt:lpstr>
      <vt:lpstr>Diapositiva 40</vt:lpstr>
      <vt:lpstr>L’ITALIA</vt:lpstr>
      <vt:lpstr>Diapositiva 42</vt:lpstr>
      <vt:lpstr>Diapositiva 43</vt:lpstr>
      <vt:lpstr>Diapositiva 44</vt:lpstr>
      <vt:lpstr>Interventisti e neutralisti</vt:lpstr>
      <vt:lpstr>Diapositiva 46</vt:lpstr>
      <vt:lpstr>Diapositiva 47</vt:lpstr>
      <vt:lpstr>Diapositiva 48</vt:lpstr>
      <vt:lpstr>Intervento dell’Italia</vt:lpstr>
      <vt:lpstr>Intervento dell’Italia</vt:lpstr>
      <vt:lpstr>Diapositiva 51</vt:lpstr>
      <vt:lpstr>Diapositiva 52</vt:lpstr>
      <vt:lpstr>Fronte italiano</vt:lpstr>
      <vt:lpstr>Fronte italiano</vt:lpstr>
      <vt:lpstr>Il 1917</vt:lpstr>
      <vt:lpstr>Italia: Caporetto e il Piave</vt:lpstr>
      <vt:lpstr>Italia: Caporetto e il Piave</vt:lpstr>
      <vt:lpstr>Gli Stati Uniti</vt:lpstr>
      <vt:lpstr>Diapositiva 59</vt:lpstr>
      <vt:lpstr>CONCLUSIONE DEL CONFLITTO</vt:lpstr>
      <vt:lpstr>Diapositiva 61</vt:lpstr>
      <vt:lpstr>Diapositiva 62</vt:lpstr>
      <vt:lpstr>BILANCIO DEI MORTI</vt:lpstr>
      <vt:lpstr>Diapositiva 64</vt:lpstr>
      <vt:lpstr>Diapositiva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Grande guerra</dc:title>
  <dc:creator>simone.dell@libero.it</dc:creator>
  <cp:lastModifiedBy>simone.dell@libero.it</cp:lastModifiedBy>
  <cp:revision>80</cp:revision>
  <dcterms:created xsi:type="dcterms:W3CDTF">2020-10-07T11:59:56Z</dcterms:created>
  <dcterms:modified xsi:type="dcterms:W3CDTF">2020-10-18T10:06:27Z</dcterms:modified>
</cp:coreProperties>
</file>